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8" r:id="rId6"/>
    <p:sldId id="269" r:id="rId7"/>
    <p:sldId id="270" r:id="rId8"/>
    <p:sldId id="272" r:id="rId9"/>
    <p:sldId id="273" r:id="rId10"/>
    <p:sldId id="274" r:id="rId11"/>
    <p:sldId id="278" r:id="rId12"/>
    <p:sldId id="275" r:id="rId13"/>
    <p:sldId id="276" r:id="rId14"/>
    <p:sldId id="277" r:id="rId15"/>
    <p:sldId id="264" r:id="rId16"/>
    <p:sldId id="265" r:id="rId17"/>
  </p:sldIdLst>
  <p:sldSz cx="18288000" cy="10287000"/>
  <p:notesSz cx="6858000" cy="9144000"/>
  <p:embeddedFontLst>
    <p:embeddedFont>
      <p:font typeface="Arita Dotum Bold" panose="020B0600000101010101" charset="-127"/>
      <p:regular r:id="rId19"/>
    </p:embeddedFont>
    <p:embeddedFont>
      <p:font typeface="Arita Dotum Light" panose="020B0600000101010101" charset="-127"/>
      <p:regular r:id="rId20"/>
    </p:embeddedFont>
    <p:embeddedFont>
      <p:font typeface="Arita Dotum Medium" panose="020B0600000101010101" charset="-127"/>
      <p:regular r:id="rId21"/>
    </p:embeddedFont>
    <p:embeddedFont>
      <p:font typeface="Arita Dotum Semi-Bold" panose="020B0600000101010101" charset="-127"/>
      <p:regular r:id="rId22"/>
    </p:embeddedFon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맑은 고딕" panose="020B0503020000020004" pitchFamily="50" charset="-127"/>
      <p:regular r:id="rId27"/>
      <p:bold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AB9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39" d="100"/>
          <a:sy n="39" d="100"/>
        </p:scale>
        <p:origin x="66" y="3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EC9F12-ED01-4A0C-9748-3E2C5CE6B15E}" type="datetimeFigureOut">
              <a:rPr lang="ko-KR" altLang="en-US" smtClean="0"/>
              <a:t>2025-09-15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9B24ED-3DF3-4024-9F0F-B097605DC1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02115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9B24ED-3DF3-4024-9F0F-B097605DC135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93724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8E1205-BE0C-4056-9AD6-1827A60DC528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14237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8E1205-BE0C-4056-9AD6-1827A60DC528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18678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8E1205-BE0C-4056-9AD6-1827A60DC528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80584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9B24ED-3DF3-4024-9F0F-B097605DC135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6013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8E1205-BE0C-4056-9AD6-1827A60DC528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4701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8E1205-BE0C-4056-9AD6-1827A60DC528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75948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8E1205-BE0C-4056-9AD6-1827A60DC528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5556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8E1205-BE0C-4056-9AD6-1827A60DC528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48232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8E1205-BE0C-4056-9AD6-1827A60DC528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14271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8E1205-BE0C-4056-9AD6-1827A60DC528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27282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8E1205-BE0C-4056-9AD6-1827A60DC528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55610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9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6956252"/>
            <a:ext cx="18288000" cy="3363305"/>
            <a:chOff x="0" y="0"/>
            <a:chExt cx="4816593" cy="88580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885809"/>
            </a:xfrm>
            <a:custGeom>
              <a:avLst/>
              <a:gdLst/>
              <a:ahLst/>
              <a:cxnLst/>
              <a:rect l="l" t="t" r="r" b="b"/>
              <a:pathLst>
                <a:path w="4816592" h="885809">
                  <a:moveTo>
                    <a:pt x="0" y="0"/>
                  </a:moveTo>
                  <a:lnTo>
                    <a:pt x="4816592" y="0"/>
                  </a:lnTo>
                  <a:lnTo>
                    <a:pt x="4816592" y="885809"/>
                  </a:lnTo>
                  <a:lnTo>
                    <a:pt x="0" y="885809"/>
                  </a:lnTo>
                  <a:close/>
                </a:path>
              </a:pathLst>
            </a:custGeom>
            <a:solidFill>
              <a:srgbClr val="F0F1F1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16593" cy="9334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0"/>
            <a:ext cx="18297525" cy="427511"/>
            <a:chOff x="0" y="0"/>
            <a:chExt cx="4819101" cy="11259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819101" cy="112595"/>
            </a:xfrm>
            <a:custGeom>
              <a:avLst/>
              <a:gdLst/>
              <a:ahLst/>
              <a:cxnLst/>
              <a:rect l="l" t="t" r="r" b="b"/>
              <a:pathLst>
                <a:path w="4819101" h="112595">
                  <a:moveTo>
                    <a:pt x="0" y="0"/>
                  </a:moveTo>
                  <a:lnTo>
                    <a:pt x="4819101" y="0"/>
                  </a:lnTo>
                  <a:lnTo>
                    <a:pt x="4819101" y="112595"/>
                  </a:lnTo>
                  <a:lnTo>
                    <a:pt x="0" y="112595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4819101" cy="1602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sp>
        <p:nvSpPr>
          <p:cNvPr id="8" name="AutoShape 8"/>
          <p:cNvSpPr/>
          <p:nvPr/>
        </p:nvSpPr>
        <p:spPr>
          <a:xfrm>
            <a:off x="13829884" y="7823256"/>
            <a:ext cx="0" cy="249374"/>
          </a:xfrm>
          <a:prstGeom prst="line">
            <a:avLst/>
          </a:prstGeom>
          <a:ln w="47625" cap="flat">
            <a:solidFill>
              <a:srgbClr val="48664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AutoShape 9"/>
          <p:cNvSpPr/>
          <p:nvPr/>
        </p:nvSpPr>
        <p:spPr>
          <a:xfrm>
            <a:off x="13825813" y="8437080"/>
            <a:ext cx="0" cy="249374"/>
          </a:xfrm>
          <a:prstGeom prst="line">
            <a:avLst/>
          </a:prstGeom>
          <a:ln w="47625" cap="flat">
            <a:solidFill>
              <a:srgbClr val="48664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AutoShape 10"/>
          <p:cNvSpPr/>
          <p:nvPr/>
        </p:nvSpPr>
        <p:spPr>
          <a:xfrm>
            <a:off x="13839409" y="9057475"/>
            <a:ext cx="0" cy="249374"/>
          </a:xfrm>
          <a:prstGeom prst="line">
            <a:avLst/>
          </a:prstGeom>
          <a:ln w="47625" cap="flat">
            <a:solidFill>
              <a:srgbClr val="48664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TextBox 11"/>
          <p:cNvSpPr txBox="1"/>
          <p:nvPr/>
        </p:nvSpPr>
        <p:spPr>
          <a:xfrm>
            <a:off x="14134684" y="8990330"/>
            <a:ext cx="3124616" cy="3627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 b="1" dirty="0">
                <a:solidFill>
                  <a:srgbClr val="48664D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yunune96@gmail.com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4134683" y="8369935"/>
            <a:ext cx="2943283" cy="3627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 b="1" dirty="0">
                <a:solidFill>
                  <a:srgbClr val="48664D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010 3784 2660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4134684" y="7752046"/>
            <a:ext cx="2943283" cy="3627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79"/>
              </a:lnSpc>
              <a:spcBef>
                <a:spcPct val="0"/>
              </a:spcBef>
            </a:pPr>
            <a:r>
              <a:rPr lang="ko-KR" altLang="en-US" sz="2199" b="1" u="none" strike="noStrike" dirty="0" err="1">
                <a:solidFill>
                  <a:srgbClr val="48664D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김윤우</a:t>
            </a:r>
            <a:endParaRPr lang="en-US" sz="2199" b="1" u="none" strike="noStrike" dirty="0">
              <a:solidFill>
                <a:srgbClr val="48664D"/>
              </a:solidFill>
              <a:latin typeface="Arita Dotum Light"/>
              <a:ea typeface="Arita Dotum Light"/>
              <a:cs typeface="Arita Dotum Light"/>
              <a:sym typeface="Arita Dotum Light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734883" y="2497508"/>
            <a:ext cx="6759344" cy="5162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32"/>
              </a:lnSpc>
              <a:spcBef>
                <a:spcPct val="0"/>
              </a:spcBef>
            </a:pPr>
            <a:r>
              <a:rPr lang="en-US" sz="3166" b="1" spc="174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ta Dotum Medium"/>
                <a:ea typeface="Arita Dotum Medium"/>
                <a:cs typeface="Arita Dotum Medium"/>
                <a:sym typeface="Arita Dotum Medium"/>
              </a:rPr>
              <a:t>JavaProject</a:t>
            </a:r>
            <a:endParaRPr lang="en-US" sz="3166" b="1" spc="174" dirty="0">
              <a:solidFill>
                <a:schemeClr val="tx1">
                  <a:lumMod val="50000"/>
                  <a:lumOff val="50000"/>
                </a:schemeClr>
              </a:solidFill>
              <a:latin typeface="Arita Dotum Medium"/>
              <a:ea typeface="Arita Dotum Medium"/>
              <a:cs typeface="Arita Dotum Medium"/>
              <a:sym typeface="Arita Dotum Medium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734883" y="3153161"/>
            <a:ext cx="8626421" cy="127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780"/>
              </a:lnSpc>
              <a:spcBef>
                <a:spcPct val="0"/>
              </a:spcBef>
            </a:pPr>
            <a:r>
              <a:rPr lang="en-US" sz="7700" b="1" u="none" strike="noStrike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ta Dotum Bold"/>
                <a:ea typeface="Arita Dotum Bold"/>
                <a:cs typeface="Arita Dotum Bold"/>
                <a:sym typeface="Arita Dotum Bold"/>
              </a:rPr>
              <a:t>TextDungeon</a:t>
            </a:r>
            <a:endParaRPr lang="en-US" sz="7700" b="1" u="none" strike="noStrike" dirty="0">
              <a:solidFill>
                <a:schemeClr val="tx1">
                  <a:lumMod val="50000"/>
                  <a:lumOff val="50000"/>
                </a:schemeClr>
              </a:solidFill>
              <a:latin typeface="Arita Dotum Bold"/>
              <a:ea typeface="Arita Dotum Bold"/>
              <a:cs typeface="Arita Dotum Bold"/>
              <a:sym typeface="Arita Dotum 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E0BD9945-6D7E-4886-B874-9BB045FF6921}"/>
              </a:ext>
            </a:extLst>
          </p:cNvPr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grpSp>
          <p:nvGrpSpPr>
            <p:cNvPr id="26" name="Group 26"/>
            <p:cNvGrpSpPr/>
            <p:nvPr/>
          </p:nvGrpSpPr>
          <p:grpSpPr>
            <a:xfrm>
              <a:off x="0" y="427511"/>
              <a:ext cx="8839200" cy="9859489"/>
              <a:chOff x="0" y="0"/>
              <a:chExt cx="1799076" cy="2596738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1799076" cy="2596738"/>
              </a:xfrm>
              <a:custGeom>
                <a:avLst/>
                <a:gdLst/>
                <a:ahLst/>
                <a:cxnLst/>
                <a:rect l="l" t="t" r="r" b="b"/>
                <a:pathLst>
                  <a:path w="1799076" h="2596738">
                    <a:moveTo>
                      <a:pt x="0" y="0"/>
                    </a:moveTo>
                    <a:lnTo>
                      <a:pt x="1799076" y="0"/>
                    </a:lnTo>
                    <a:lnTo>
                      <a:pt x="1799076" y="2596738"/>
                    </a:lnTo>
                    <a:lnTo>
                      <a:pt x="0" y="2596738"/>
                    </a:lnTo>
                    <a:close/>
                  </a:path>
                </a:pathLst>
              </a:custGeom>
              <a:solidFill>
                <a:srgbClr val="F0F1F1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28" name="TextBox 28"/>
              <p:cNvSpPr txBox="1"/>
              <p:nvPr/>
            </p:nvSpPr>
            <p:spPr>
              <a:xfrm>
                <a:off x="0" y="-47625"/>
                <a:ext cx="1799076" cy="264436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32" name="Group 29">
              <a:extLst>
                <a:ext uri="{FF2B5EF4-FFF2-40B4-BE49-F238E27FC236}">
                  <a16:creationId xmlns:a16="http://schemas.microsoft.com/office/drawing/2014/main" id="{DFA97117-50B5-417C-9C3A-2879B9ECEBC2}"/>
                </a:ext>
              </a:extLst>
            </p:cNvPr>
            <p:cNvGrpSpPr/>
            <p:nvPr/>
          </p:nvGrpSpPr>
          <p:grpSpPr>
            <a:xfrm>
              <a:off x="0" y="0"/>
              <a:ext cx="18288000" cy="427511"/>
              <a:chOff x="0" y="0"/>
              <a:chExt cx="4816593" cy="112595"/>
            </a:xfrm>
          </p:grpSpPr>
          <p:sp>
            <p:nvSpPr>
              <p:cNvPr id="33" name="Freeform 30">
                <a:extLst>
                  <a:ext uri="{FF2B5EF4-FFF2-40B4-BE49-F238E27FC236}">
                    <a16:creationId xmlns:a16="http://schemas.microsoft.com/office/drawing/2014/main" id="{875B8D69-B7C7-4E89-AC46-96D89C661E9F}"/>
                  </a:ext>
                </a:extLst>
              </p:cNvPr>
              <p:cNvSpPr/>
              <p:nvPr/>
            </p:nvSpPr>
            <p:spPr>
              <a:xfrm>
                <a:off x="0" y="0"/>
                <a:ext cx="4816592" cy="112595"/>
              </a:xfrm>
              <a:custGeom>
                <a:avLst/>
                <a:gdLst/>
                <a:ahLst/>
                <a:cxnLst/>
                <a:rect l="l" t="t" r="r" b="b"/>
                <a:pathLst>
                  <a:path w="4816592" h="112595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112595"/>
                    </a:lnTo>
                    <a:lnTo>
                      <a:pt x="0" y="112595"/>
                    </a:ln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 dirty="0"/>
              </a:p>
            </p:txBody>
          </p:sp>
          <p:sp>
            <p:nvSpPr>
              <p:cNvPr id="38" name="TextBox 31">
                <a:extLst>
                  <a:ext uri="{FF2B5EF4-FFF2-40B4-BE49-F238E27FC236}">
                    <a16:creationId xmlns:a16="http://schemas.microsoft.com/office/drawing/2014/main" id="{63572910-DBF7-470F-9BF9-9C90C9B77AF9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816593" cy="16022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 dirty="0"/>
              </a:p>
            </p:txBody>
          </p:sp>
        </p:grpSp>
      </p:grpSp>
      <p:sp>
        <p:nvSpPr>
          <p:cNvPr id="20" name="TextBox 20"/>
          <p:cNvSpPr txBox="1"/>
          <p:nvPr/>
        </p:nvSpPr>
        <p:spPr>
          <a:xfrm>
            <a:off x="990600" y="2779270"/>
            <a:ext cx="6858000" cy="16414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239"/>
              </a:lnSpc>
            </a:pPr>
            <a:r>
              <a:rPr lang="ko-KR" altLang="en-US" sz="2699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ta Dotum Semi-Bold"/>
                <a:ea typeface="Arita Dotum Semi-Bold"/>
                <a:cs typeface="Arita Dotum Semi-Bold"/>
                <a:sym typeface="Arita Dotum Semi-Bold"/>
              </a:rPr>
              <a:t>현재 위치에 몬스터 존재 시 방 이동불가 설정</a:t>
            </a:r>
            <a:endParaRPr lang="en-US" altLang="ko-KR" sz="2699" b="1" dirty="0">
              <a:solidFill>
                <a:schemeClr val="tx1">
                  <a:lumMod val="50000"/>
                  <a:lumOff val="50000"/>
                </a:schemeClr>
              </a:solidFill>
              <a:latin typeface="Arita Dotum Semi-Bold"/>
              <a:ea typeface="Arita Dotum Semi-Bold"/>
              <a:cs typeface="Arita Dotum Semi-Bold"/>
              <a:sym typeface="Arita Dotum Semi-Bold"/>
            </a:endParaRPr>
          </a:p>
          <a:p>
            <a:pPr algn="l">
              <a:lnSpc>
                <a:spcPts val="3239"/>
              </a:lnSpc>
            </a:pPr>
            <a:r>
              <a:rPr lang="ko-KR" altLang="en-US" sz="2699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ta Dotum Semi-Bold"/>
                <a:ea typeface="Arita Dotum Semi-Bold"/>
                <a:cs typeface="Arita Dotum Semi-Bold"/>
                <a:sym typeface="Arita Dotum Semi-Bold"/>
              </a:rPr>
              <a:t>및 </a:t>
            </a:r>
            <a:r>
              <a:rPr lang="ko-KR" altLang="en-US" sz="2699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ta Dotum Semi-Bold"/>
                <a:ea typeface="Arita Dotum Semi-Bold"/>
                <a:cs typeface="Arita Dotum Semi-Bold"/>
                <a:sym typeface="Arita Dotum Semi-Bold"/>
              </a:rPr>
              <a:t>미니맵</a:t>
            </a:r>
            <a:r>
              <a:rPr lang="en-US" altLang="ko-KR" sz="2699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ta Dotum Semi-Bold"/>
                <a:ea typeface="Arita Dotum Semi-Bold"/>
                <a:cs typeface="Arita Dotum Semi-Bold"/>
                <a:sym typeface="Arita Dotum Semi-Bold"/>
              </a:rPr>
              <a:t>(</a:t>
            </a:r>
            <a:r>
              <a:rPr lang="ko-KR" altLang="en-US" sz="2699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ta Dotum Semi-Bold"/>
                <a:ea typeface="Arita Dotum Semi-Bold"/>
                <a:cs typeface="Arita Dotum Semi-Bold"/>
                <a:sym typeface="Arita Dotum Semi-Bold"/>
              </a:rPr>
              <a:t>지도</a:t>
            </a:r>
            <a:r>
              <a:rPr lang="en-US" altLang="ko-KR" sz="2699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ta Dotum Semi-Bold"/>
                <a:ea typeface="Arita Dotum Semi-Bold"/>
                <a:cs typeface="Arita Dotum Semi-Bold"/>
                <a:sym typeface="Arita Dotum Semi-Bold"/>
              </a:rPr>
              <a:t>)</a:t>
            </a:r>
            <a:r>
              <a:rPr lang="ko-KR" altLang="en-US" sz="2699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ta Dotum Semi-Bold"/>
                <a:ea typeface="Arita Dotum Semi-Bold"/>
                <a:cs typeface="Arita Dotum Semi-Bold"/>
                <a:sym typeface="Arita Dotum Semi-Bold"/>
              </a:rPr>
              <a:t>에 대상 표시</a:t>
            </a:r>
            <a:endParaRPr lang="en-US" altLang="ko-KR" sz="2699" b="1" dirty="0">
              <a:solidFill>
                <a:schemeClr val="tx1">
                  <a:lumMod val="50000"/>
                  <a:lumOff val="50000"/>
                </a:schemeClr>
              </a:solidFill>
              <a:latin typeface="Arita Dotum Semi-Bold"/>
              <a:ea typeface="Arita Dotum Semi-Bold"/>
              <a:cs typeface="Arita Dotum Semi-Bold"/>
              <a:sym typeface="Arita Dotum Semi-Bold"/>
            </a:endParaRPr>
          </a:p>
          <a:p>
            <a:pPr algn="l">
              <a:lnSpc>
                <a:spcPts val="3239"/>
              </a:lnSpc>
            </a:pPr>
            <a:r>
              <a:rPr lang="ko-KR" altLang="en-US" sz="2699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ta Dotum Semi-Bold"/>
                <a:ea typeface="Arita Dotum Semi-Bold"/>
                <a:cs typeface="Arita Dotum Semi-Bold"/>
                <a:sym typeface="Arita Dotum Semi-Bold"/>
              </a:rPr>
              <a:t>공격 또는 피격 시 기본 공격력을 기준으로</a:t>
            </a:r>
            <a:endParaRPr lang="en-US" altLang="ko-KR" sz="2699" b="1" dirty="0">
              <a:solidFill>
                <a:schemeClr val="tx1">
                  <a:lumMod val="50000"/>
                  <a:lumOff val="50000"/>
                </a:schemeClr>
              </a:solidFill>
              <a:latin typeface="Arita Dotum Semi-Bold"/>
              <a:ea typeface="Arita Dotum Semi-Bold"/>
              <a:cs typeface="Arita Dotum Semi-Bold"/>
              <a:sym typeface="Arita Dotum Semi-Bold"/>
            </a:endParaRPr>
          </a:p>
          <a:p>
            <a:pPr algn="l">
              <a:lnSpc>
                <a:spcPts val="3239"/>
              </a:lnSpc>
            </a:pPr>
            <a:r>
              <a:rPr lang="ko-KR" altLang="en-US" sz="2699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ta Dotum Semi-Bold"/>
                <a:ea typeface="Arita Dotum Semi-Bold"/>
                <a:cs typeface="Arita Dotum Semi-Bold"/>
                <a:sym typeface="Arita Dotum Semi-Bold"/>
              </a:rPr>
              <a:t>랜덤 데미지 공격 혹은 피격</a:t>
            </a:r>
            <a:endParaRPr lang="en-US" sz="2699" b="1" dirty="0">
              <a:solidFill>
                <a:schemeClr val="tx1">
                  <a:lumMod val="50000"/>
                  <a:lumOff val="50000"/>
                </a:schemeClr>
              </a:solidFill>
              <a:latin typeface="Arita Dotum Semi-Bold"/>
              <a:ea typeface="Arita Dotum Semi-Bold"/>
              <a:cs typeface="Arita Dotum Semi-Bold"/>
              <a:sym typeface="Arita Dotum Semi-Bold"/>
            </a:endParaRPr>
          </a:p>
        </p:txBody>
      </p:sp>
      <p:sp>
        <p:nvSpPr>
          <p:cNvPr id="44" name="AutoShape 21">
            <a:extLst>
              <a:ext uri="{FF2B5EF4-FFF2-40B4-BE49-F238E27FC236}">
                <a16:creationId xmlns:a16="http://schemas.microsoft.com/office/drawing/2014/main" id="{47529770-B9A5-438F-8F69-1866CEE1677D}"/>
              </a:ext>
            </a:extLst>
          </p:cNvPr>
          <p:cNvSpPr/>
          <p:nvPr/>
        </p:nvSpPr>
        <p:spPr>
          <a:xfrm>
            <a:off x="990600" y="2240588"/>
            <a:ext cx="5962576" cy="0"/>
          </a:xfrm>
          <a:prstGeom prst="line">
            <a:avLst/>
          </a:prstGeom>
          <a:ln w="28575" cap="rnd">
            <a:solidFill>
              <a:srgbClr val="48664D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45" name="TextBox 23">
            <a:extLst>
              <a:ext uri="{FF2B5EF4-FFF2-40B4-BE49-F238E27FC236}">
                <a16:creationId xmlns:a16="http://schemas.microsoft.com/office/drawing/2014/main" id="{2B0E4B3A-0430-4723-8BBF-678AE5A7FABB}"/>
              </a:ext>
            </a:extLst>
          </p:cNvPr>
          <p:cNvSpPr txBox="1"/>
          <p:nvPr/>
        </p:nvSpPr>
        <p:spPr>
          <a:xfrm>
            <a:off x="990600" y="1594387"/>
            <a:ext cx="5962576" cy="4103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239"/>
              </a:lnSpc>
              <a:spcBef>
                <a:spcPct val="0"/>
              </a:spcBef>
            </a:pPr>
            <a:r>
              <a:rPr lang="ko-KR" alt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ta Dotum Semi-Bold"/>
                <a:ea typeface="Arita Dotum Semi-Bold"/>
                <a:cs typeface="Arita Dotum Semi-Bold"/>
                <a:sym typeface="Arita Dotum Semi-Bold"/>
              </a:rPr>
              <a:t>전투</a:t>
            </a:r>
            <a:endParaRPr lang="en-US" sz="3200" b="1" dirty="0">
              <a:solidFill>
                <a:schemeClr val="tx1">
                  <a:lumMod val="50000"/>
                  <a:lumOff val="50000"/>
                </a:schemeClr>
              </a:solidFill>
              <a:latin typeface="Arita Dotum Semi-Bold"/>
              <a:ea typeface="Arita Dotum Semi-Bold"/>
              <a:cs typeface="Arita Dotum Semi-Bold"/>
              <a:sym typeface="Arita Dotum Semi-Bold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2322E3C-45C0-4604-91AC-E92FBAAA56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7400" y="1108912"/>
            <a:ext cx="1495634" cy="138131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5E0E810-9D27-45B6-A30C-67FD405114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34800" y="1310794"/>
            <a:ext cx="5895741" cy="56718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95D616B-C24F-4DEC-84FE-245DB59CF6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15800" y="4000500"/>
            <a:ext cx="4124550" cy="1891436"/>
          </a:xfrm>
          <a:prstGeom prst="rect">
            <a:avLst/>
          </a:prstGeom>
        </p:spPr>
      </p:pic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6843203D-4C0F-4DE2-A99F-C94EAF34D282}"/>
              </a:ext>
            </a:extLst>
          </p:cNvPr>
          <p:cNvCxnSpPr>
            <a:cxnSpLocks/>
            <a:stCxn id="9" idx="2"/>
            <a:endCxn id="12" idx="0"/>
          </p:cNvCxnSpPr>
          <p:nvPr/>
        </p:nvCxnSpPr>
        <p:spPr>
          <a:xfrm rot="5400000">
            <a:off x="13369113" y="2686942"/>
            <a:ext cx="2122520" cy="504596"/>
          </a:xfrm>
          <a:prstGeom prst="bentConnector3">
            <a:avLst>
              <a:gd name="adj1" fmla="val 50000"/>
            </a:avLst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30539879-CFD6-44B3-BF9D-1F0F784FE191}"/>
              </a:ext>
            </a:extLst>
          </p:cNvPr>
          <p:cNvSpPr/>
          <p:nvPr/>
        </p:nvSpPr>
        <p:spPr>
          <a:xfrm>
            <a:off x="9677400" y="1877980"/>
            <a:ext cx="685800" cy="750920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38347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E0BD9945-6D7E-4886-B874-9BB045FF6921}"/>
              </a:ext>
            </a:extLst>
          </p:cNvPr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grpSp>
          <p:nvGrpSpPr>
            <p:cNvPr id="26" name="Group 26"/>
            <p:cNvGrpSpPr/>
            <p:nvPr/>
          </p:nvGrpSpPr>
          <p:grpSpPr>
            <a:xfrm>
              <a:off x="0" y="427511"/>
              <a:ext cx="8839200" cy="9859489"/>
              <a:chOff x="0" y="0"/>
              <a:chExt cx="1799076" cy="2596738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1799076" cy="2596738"/>
              </a:xfrm>
              <a:custGeom>
                <a:avLst/>
                <a:gdLst/>
                <a:ahLst/>
                <a:cxnLst/>
                <a:rect l="l" t="t" r="r" b="b"/>
                <a:pathLst>
                  <a:path w="1799076" h="2596738">
                    <a:moveTo>
                      <a:pt x="0" y="0"/>
                    </a:moveTo>
                    <a:lnTo>
                      <a:pt x="1799076" y="0"/>
                    </a:lnTo>
                    <a:lnTo>
                      <a:pt x="1799076" y="2596738"/>
                    </a:lnTo>
                    <a:lnTo>
                      <a:pt x="0" y="2596738"/>
                    </a:lnTo>
                    <a:close/>
                  </a:path>
                </a:pathLst>
              </a:custGeom>
              <a:solidFill>
                <a:srgbClr val="F0F1F1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28" name="TextBox 28"/>
              <p:cNvSpPr txBox="1"/>
              <p:nvPr/>
            </p:nvSpPr>
            <p:spPr>
              <a:xfrm>
                <a:off x="0" y="-47625"/>
                <a:ext cx="1799076" cy="264436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32" name="Group 29">
              <a:extLst>
                <a:ext uri="{FF2B5EF4-FFF2-40B4-BE49-F238E27FC236}">
                  <a16:creationId xmlns:a16="http://schemas.microsoft.com/office/drawing/2014/main" id="{DFA97117-50B5-417C-9C3A-2879B9ECEBC2}"/>
                </a:ext>
              </a:extLst>
            </p:cNvPr>
            <p:cNvGrpSpPr/>
            <p:nvPr/>
          </p:nvGrpSpPr>
          <p:grpSpPr>
            <a:xfrm>
              <a:off x="0" y="0"/>
              <a:ext cx="18288000" cy="427511"/>
              <a:chOff x="0" y="0"/>
              <a:chExt cx="4816593" cy="112595"/>
            </a:xfrm>
          </p:grpSpPr>
          <p:sp>
            <p:nvSpPr>
              <p:cNvPr id="33" name="Freeform 30">
                <a:extLst>
                  <a:ext uri="{FF2B5EF4-FFF2-40B4-BE49-F238E27FC236}">
                    <a16:creationId xmlns:a16="http://schemas.microsoft.com/office/drawing/2014/main" id="{875B8D69-B7C7-4E89-AC46-96D89C661E9F}"/>
                  </a:ext>
                </a:extLst>
              </p:cNvPr>
              <p:cNvSpPr/>
              <p:nvPr/>
            </p:nvSpPr>
            <p:spPr>
              <a:xfrm>
                <a:off x="0" y="0"/>
                <a:ext cx="4816592" cy="112595"/>
              </a:xfrm>
              <a:custGeom>
                <a:avLst/>
                <a:gdLst/>
                <a:ahLst/>
                <a:cxnLst/>
                <a:rect l="l" t="t" r="r" b="b"/>
                <a:pathLst>
                  <a:path w="4816592" h="112595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112595"/>
                    </a:lnTo>
                    <a:lnTo>
                      <a:pt x="0" y="112595"/>
                    </a:ln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 dirty="0"/>
              </a:p>
            </p:txBody>
          </p:sp>
          <p:sp>
            <p:nvSpPr>
              <p:cNvPr id="38" name="TextBox 31">
                <a:extLst>
                  <a:ext uri="{FF2B5EF4-FFF2-40B4-BE49-F238E27FC236}">
                    <a16:creationId xmlns:a16="http://schemas.microsoft.com/office/drawing/2014/main" id="{63572910-DBF7-470F-9BF9-9C90C9B77AF9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816593" cy="16022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 dirty="0"/>
              </a:p>
            </p:txBody>
          </p:sp>
        </p:grpSp>
      </p:grpSp>
      <p:sp>
        <p:nvSpPr>
          <p:cNvPr id="20" name="TextBox 20"/>
          <p:cNvSpPr txBox="1"/>
          <p:nvPr/>
        </p:nvSpPr>
        <p:spPr>
          <a:xfrm>
            <a:off x="990600" y="2779270"/>
            <a:ext cx="6858000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239"/>
              </a:lnSpc>
            </a:pPr>
            <a:r>
              <a:rPr lang="ko-KR" altLang="en-US" sz="2699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ta Dotum Semi-Bold"/>
                <a:ea typeface="Arita Dotum Semi-Bold"/>
                <a:cs typeface="Arita Dotum Semi-Bold"/>
                <a:sym typeface="Arita Dotum Semi-Bold"/>
              </a:rPr>
              <a:t>단검 획득 후 장착 시 공격력 증가</a:t>
            </a:r>
            <a:r>
              <a:rPr lang="en-US" altLang="ko-KR" sz="2699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ta Dotum Semi-Bold"/>
                <a:ea typeface="Arita Dotum Semi-Bold"/>
                <a:cs typeface="Arita Dotum Semi-Bold"/>
                <a:sym typeface="Arita Dotum Semi-Bold"/>
              </a:rPr>
              <a:t> </a:t>
            </a:r>
            <a:r>
              <a:rPr lang="ko-KR" altLang="en-US" sz="2699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ta Dotum Semi-Bold"/>
                <a:ea typeface="Arita Dotum Semi-Bold"/>
                <a:cs typeface="Arita Dotum Semi-Bold"/>
                <a:sym typeface="Arita Dotum Semi-Bold"/>
              </a:rPr>
              <a:t>및</a:t>
            </a:r>
            <a:endParaRPr lang="en-US" altLang="ko-KR" sz="2699" b="1" dirty="0">
              <a:solidFill>
                <a:schemeClr val="tx1">
                  <a:lumMod val="50000"/>
                  <a:lumOff val="50000"/>
                </a:schemeClr>
              </a:solidFill>
              <a:latin typeface="Arita Dotum Semi-Bold"/>
              <a:ea typeface="Arita Dotum Semi-Bold"/>
              <a:cs typeface="Arita Dotum Semi-Bold"/>
              <a:sym typeface="Arita Dotum Semi-Bold"/>
            </a:endParaRPr>
          </a:p>
          <a:p>
            <a:pPr algn="l">
              <a:lnSpc>
                <a:spcPts val="3239"/>
              </a:lnSpc>
            </a:pPr>
            <a:r>
              <a:rPr lang="ko-KR" altLang="en-US" sz="2699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ta Dotum Semi-Bold"/>
                <a:ea typeface="Arita Dotum Semi-Bold"/>
                <a:cs typeface="Arita Dotum Semi-Bold"/>
                <a:sym typeface="Arita Dotum Semi-Bold"/>
              </a:rPr>
              <a:t>포션</a:t>
            </a:r>
            <a:r>
              <a:rPr lang="ko-KR" altLang="en-US" sz="2699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ta Dotum Semi-Bold"/>
                <a:ea typeface="Arita Dotum Semi-Bold"/>
                <a:cs typeface="Arita Dotum Semi-Bold"/>
                <a:sym typeface="Arita Dotum Semi-Bold"/>
              </a:rPr>
              <a:t> 획득 후 </a:t>
            </a:r>
            <a:r>
              <a:rPr lang="ko-KR" altLang="en-US" sz="2699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ta Dotum Semi-Bold"/>
                <a:ea typeface="Arita Dotum Semi-Bold"/>
                <a:cs typeface="Arita Dotum Semi-Bold"/>
                <a:sym typeface="Arita Dotum Semi-Bold"/>
              </a:rPr>
              <a:t>포션</a:t>
            </a:r>
            <a:r>
              <a:rPr lang="ko-KR" altLang="en-US" sz="2699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ta Dotum Semi-Bold"/>
                <a:ea typeface="Arita Dotum Semi-Bold"/>
                <a:cs typeface="Arita Dotum Semi-Bold"/>
                <a:sym typeface="Arita Dotum Semi-Bold"/>
              </a:rPr>
              <a:t> 사용 시 체력회복 등 </a:t>
            </a:r>
            <a:endParaRPr lang="en-US" altLang="ko-KR" sz="2699" b="1" dirty="0">
              <a:solidFill>
                <a:schemeClr val="tx1">
                  <a:lumMod val="50000"/>
                  <a:lumOff val="50000"/>
                </a:schemeClr>
              </a:solidFill>
              <a:latin typeface="Arita Dotum Semi-Bold"/>
              <a:ea typeface="Arita Dotum Semi-Bold"/>
              <a:cs typeface="Arita Dotum Semi-Bold"/>
              <a:sym typeface="Arita Dotum Semi-Bold"/>
            </a:endParaRPr>
          </a:p>
          <a:p>
            <a:pPr algn="l">
              <a:lnSpc>
                <a:spcPts val="3239"/>
              </a:lnSpc>
            </a:pPr>
            <a:r>
              <a:rPr lang="ko-KR" altLang="en-US" sz="2699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ta Dotum Semi-Bold"/>
                <a:ea typeface="Arita Dotum Semi-Bold"/>
                <a:cs typeface="Arita Dotum Semi-Bold"/>
                <a:sym typeface="Arita Dotum Semi-Bold"/>
              </a:rPr>
              <a:t>다양하고 향후 확장 가능한 상호작용 구현</a:t>
            </a:r>
            <a:endParaRPr lang="en-US" altLang="ko-KR" sz="2699" b="1" dirty="0">
              <a:solidFill>
                <a:schemeClr val="tx1">
                  <a:lumMod val="50000"/>
                  <a:lumOff val="50000"/>
                </a:schemeClr>
              </a:solidFill>
              <a:latin typeface="Arita Dotum Semi-Bold"/>
              <a:ea typeface="Arita Dotum Semi-Bold"/>
              <a:cs typeface="Arita Dotum Semi-Bold"/>
              <a:sym typeface="Arita Dotum Semi-Bold"/>
            </a:endParaRPr>
          </a:p>
        </p:txBody>
      </p:sp>
      <p:sp>
        <p:nvSpPr>
          <p:cNvPr id="44" name="AutoShape 21">
            <a:extLst>
              <a:ext uri="{FF2B5EF4-FFF2-40B4-BE49-F238E27FC236}">
                <a16:creationId xmlns:a16="http://schemas.microsoft.com/office/drawing/2014/main" id="{47529770-B9A5-438F-8F69-1866CEE1677D}"/>
              </a:ext>
            </a:extLst>
          </p:cNvPr>
          <p:cNvSpPr/>
          <p:nvPr/>
        </p:nvSpPr>
        <p:spPr>
          <a:xfrm>
            <a:off x="990600" y="2240588"/>
            <a:ext cx="5962576" cy="0"/>
          </a:xfrm>
          <a:prstGeom prst="line">
            <a:avLst/>
          </a:prstGeom>
          <a:ln w="28575" cap="rnd">
            <a:solidFill>
              <a:srgbClr val="48664D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45" name="TextBox 23">
            <a:extLst>
              <a:ext uri="{FF2B5EF4-FFF2-40B4-BE49-F238E27FC236}">
                <a16:creationId xmlns:a16="http://schemas.microsoft.com/office/drawing/2014/main" id="{2B0E4B3A-0430-4723-8BBF-678AE5A7FABB}"/>
              </a:ext>
            </a:extLst>
          </p:cNvPr>
          <p:cNvSpPr txBox="1"/>
          <p:nvPr/>
        </p:nvSpPr>
        <p:spPr>
          <a:xfrm>
            <a:off x="990600" y="1594387"/>
            <a:ext cx="5962576" cy="4103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239"/>
              </a:lnSpc>
              <a:spcBef>
                <a:spcPct val="0"/>
              </a:spcBef>
            </a:pPr>
            <a:r>
              <a:rPr lang="ko-KR" alt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ta Dotum Semi-Bold"/>
                <a:ea typeface="Arita Dotum Semi-Bold"/>
                <a:cs typeface="Arita Dotum Semi-Bold"/>
                <a:sym typeface="Arita Dotum Semi-Bold"/>
              </a:rPr>
              <a:t>아이템 사용 및 장착</a:t>
            </a:r>
            <a:endParaRPr lang="en-US" sz="3200" b="1" dirty="0">
              <a:solidFill>
                <a:schemeClr val="tx1">
                  <a:lumMod val="50000"/>
                  <a:lumOff val="50000"/>
                </a:schemeClr>
              </a:solidFill>
              <a:latin typeface="Arita Dotum Semi-Bold"/>
              <a:ea typeface="Arita Dotum Semi-Bold"/>
              <a:cs typeface="Arita Dotum Semi-Bold"/>
              <a:sym typeface="Arita Dotum Semi-Bold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4D72EC3E-4D01-4E6F-8D95-72D5CBD7B7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3216" y="966016"/>
            <a:ext cx="3038899" cy="166710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6C717F5-5B08-42DB-A0BA-48339109C9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68192" y="2283788"/>
            <a:ext cx="4729208" cy="131621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46A17CC-88DA-4FF1-BD95-93D60EDCE9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61374" y="4914900"/>
            <a:ext cx="2800741" cy="157184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F16D97A-64C9-4F19-8BB1-3809E8BD15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887200" y="7197769"/>
            <a:ext cx="5856069" cy="431863"/>
          </a:xfrm>
          <a:prstGeom prst="rect">
            <a:avLst/>
          </a:prstGeom>
        </p:spPr>
      </p:pic>
      <p:cxnSp>
        <p:nvCxnSpPr>
          <p:cNvPr id="24" name="연결선: 꺾임 23">
            <a:extLst>
              <a:ext uri="{FF2B5EF4-FFF2-40B4-BE49-F238E27FC236}">
                <a16:creationId xmlns:a16="http://schemas.microsoft.com/office/drawing/2014/main" id="{1F34EE95-E239-4CCA-9AF0-26F89A71D653}"/>
              </a:ext>
            </a:extLst>
          </p:cNvPr>
          <p:cNvCxnSpPr>
            <a:cxnSpLocks/>
            <a:stCxn id="18" idx="3"/>
            <a:endCxn id="3" idx="0"/>
          </p:cNvCxnSpPr>
          <p:nvPr/>
        </p:nvCxnSpPr>
        <p:spPr>
          <a:xfrm>
            <a:off x="12162115" y="1799570"/>
            <a:ext cx="2770681" cy="484218"/>
          </a:xfrm>
          <a:prstGeom prst="bentConnector2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연결선: 꺾임 24">
            <a:extLst>
              <a:ext uri="{FF2B5EF4-FFF2-40B4-BE49-F238E27FC236}">
                <a16:creationId xmlns:a16="http://schemas.microsoft.com/office/drawing/2014/main" id="{60F31A59-5920-4E42-AEBF-3CEEA02F3D03}"/>
              </a:ext>
            </a:extLst>
          </p:cNvPr>
          <p:cNvCxnSpPr>
            <a:cxnSpLocks/>
            <a:stCxn id="7" idx="3"/>
            <a:endCxn id="10" idx="0"/>
          </p:cNvCxnSpPr>
          <p:nvPr/>
        </p:nvCxnSpPr>
        <p:spPr>
          <a:xfrm>
            <a:off x="12162115" y="5700822"/>
            <a:ext cx="2653120" cy="1496947"/>
          </a:xfrm>
          <a:prstGeom prst="bentConnector2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19714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E0BD9945-6D7E-4886-B874-9BB045FF6921}"/>
              </a:ext>
            </a:extLst>
          </p:cNvPr>
          <p:cNvGrpSpPr/>
          <p:nvPr/>
        </p:nvGrpSpPr>
        <p:grpSpPr>
          <a:xfrm>
            <a:off x="0" y="-3464"/>
            <a:ext cx="18288000" cy="10287000"/>
            <a:chOff x="0" y="0"/>
            <a:chExt cx="18288000" cy="10287000"/>
          </a:xfrm>
        </p:grpSpPr>
        <p:grpSp>
          <p:nvGrpSpPr>
            <p:cNvPr id="26" name="Group 26"/>
            <p:cNvGrpSpPr/>
            <p:nvPr/>
          </p:nvGrpSpPr>
          <p:grpSpPr>
            <a:xfrm>
              <a:off x="0" y="427511"/>
              <a:ext cx="8839200" cy="9859489"/>
              <a:chOff x="0" y="0"/>
              <a:chExt cx="1799076" cy="2596738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1799076" cy="2596738"/>
              </a:xfrm>
              <a:custGeom>
                <a:avLst/>
                <a:gdLst/>
                <a:ahLst/>
                <a:cxnLst/>
                <a:rect l="l" t="t" r="r" b="b"/>
                <a:pathLst>
                  <a:path w="1799076" h="2596738">
                    <a:moveTo>
                      <a:pt x="0" y="0"/>
                    </a:moveTo>
                    <a:lnTo>
                      <a:pt x="1799076" y="0"/>
                    </a:lnTo>
                    <a:lnTo>
                      <a:pt x="1799076" y="2596738"/>
                    </a:lnTo>
                    <a:lnTo>
                      <a:pt x="0" y="2596738"/>
                    </a:lnTo>
                    <a:close/>
                  </a:path>
                </a:pathLst>
              </a:custGeom>
              <a:solidFill>
                <a:srgbClr val="F0F1F1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28" name="TextBox 28"/>
              <p:cNvSpPr txBox="1"/>
              <p:nvPr/>
            </p:nvSpPr>
            <p:spPr>
              <a:xfrm>
                <a:off x="0" y="-47625"/>
                <a:ext cx="1799076" cy="264436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32" name="Group 29">
              <a:extLst>
                <a:ext uri="{FF2B5EF4-FFF2-40B4-BE49-F238E27FC236}">
                  <a16:creationId xmlns:a16="http://schemas.microsoft.com/office/drawing/2014/main" id="{DFA97117-50B5-417C-9C3A-2879B9ECEBC2}"/>
                </a:ext>
              </a:extLst>
            </p:cNvPr>
            <p:cNvGrpSpPr/>
            <p:nvPr/>
          </p:nvGrpSpPr>
          <p:grpSpPr>
            <a:xfrm>
              <a:off x="0" y="0"/>
              <a:ext cx="18288000" cy="427511"/>
              <a:chOff x="0" y="0"/>
              <a:chExt cx="4816593" cy="112595"/>
            </a:xfrm>
          </p:grpSpPr>
          <p:sp>
            <p:nvSpPr>
              <p:cNvPr id="33" name="Freeform 30">
                <a:extLst>
                  <a:ext uri="{FF2B5EF4-FFF2-40B4-BE49-F238E27FC236}">
                    <a16:creationId xmlns:a16="http://schemas.microsoft.com/office/drawing/2014/main" id="{875B8D69-B7C7-4E89-AC46-96D89C661E9F}"/>
                  </a:ext>
                </a:extLst>
              </p:cNvPr>
              <p:cNvSpPr/>
              <p:nvPr/>
            </p:nvSpPr>
            <p:spPr>
              <a:xfrm>
                <a:off x="0" y="0"/>
                <a:ext cx="4816592" cy="112595"/>
              </a:xfrm>
              <a:custGeom>
                <a:avLst/>
                <a:gdLst/>
                <a:ahLst/>
                <a:cxnLst/>
                <a:rect l="l" t="t" r="r" b="b"/>
                <a:pathLst>
                  <a:path w="4816592" h="112595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112595"/>
                    </a:lnTo>
                    <a:lnTo>
                      <a:pt x="0" y="112595"/>
                    </a:ln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 dirty="0"/>
              </a:p>
            </p:txBody>
          </p:sp>
          <p:sp>
            <p:nvSpPr>
              <p:cNvPr id="38" name="TextBox 31">
                <a:extLst>
                  <a:ext uri="{FF2B5EF4-FFF2-40B4-BE49-F238E27FC236}">
                    <a16:creationId xmlns:a16="http://schemas.microsoft.com/office/drawing/2014/main" id="{63572910-DBF7-470F-9BF9-9C90C9B77AF9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816593" cy="16022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 dirty="0"/>
              </a:p>
            </p:txBody>
          </p:sp>
        </p:grpSp>
      </p:grpSp>
      <p:sp>
        <p:nvSpPr>
          <p:cNvPr id="20" name="TextBox 20"/>
          <p:cNvSpPr txBox="1"/>
          <p:nvPr/>
        </p:nvSpPr>
        <p:spPr>
          <a:xfrm>
            <a:off x="990600" y="2779270"/>
            <a:ext cx="6858000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239"/>
              </a:lnSpc>
            </a:pPr>
            <a:r>
              <a:rPr lang="ko-KR" altLang="en-US" sz="2699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ta Dotum Semi-Bold"/>
                <a:ea typeface="Arita Dotum Semi-Bold"/>
                <a:cs typeface="Arita Dotum Semi-Bold"/>
                <a:sym typeface="Arita Dotum Semi-Bold"/>
              </a:rPr>
              <a:t>로직을 통해 최초 입구에서 가장 먼 장소에</a:t>
            </a:r>
            <a:endParaRPr lang="en-US" altLang="ko-KR" sz="2699" b="1" dirty="0">
              <a:solidFill>
                <a:schemeClr val="tx1">
                  <a:lumMod val="50000"/>
                  <a:lumOff val="50000"/>
                </a:schemeClr>
              </a:solidFill>
              <a:latin typeface="Arita Dotum Semi-Bold"/>
              <a:ea typeface="Arita Dotum Semi-Bold"/>
              <a:cs typeface="Arita Dotum Semi-Bold"/>
              <a:sym typeface="Arita Dotum Semi-Bold"/>
            </a:endParaRPr>
          </a:p>
          <a:p>
            <a:pPr algn="l">
              <a:lnSpc>
                <a:spcPts val="3239"/>
              </a:lnSpc>
            </a:pPr>
            <a:r>
              <a:rPr lang="ko-KR" altLang="en-US" sz="2699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ta Dotum Semi-Bold"/>
                <a:ea typeface="Arita Dotum Semi-Bold"/>
                <a:cs typeface="Arita Dotum Semi-Bold"/>
                <a:sym typeface="Arita Dotum Semi-Bold"/>
              </a:rPr>
              <a:t>보스 몬스터 생성 및 보스 열쇠를 사용시에만</a:t>
            </a:r>
            <a:endParaRPr lang="en-US" altLang="ko-KR" sz="2699" b="1" dirty="0">
              <a:solidFill>
                <a:schemeClr val="tx1">
                  <a:lumMod val="50000"/>
                  <a:lumOff val="50000"/>
                </a:schemeClr>
              </a:solidFill>
              <a:latin typeface="Arita Dotum Semi-Bold"/>
              <a:ea typeface="Arita Dotum Semi-Bold"/>
              <a:cs typeface="Arita Dotum Semi-Bold"/>
              <a:sym typeface="Arita Dotum Semi-Bold"/>
            </a:endParaRPr>
          </a:p>
          <a:p>
            <a:pPr algn="l">
              <a:lnSpc>
                <a:spcPts val="3239"/>
              </a:lnSpc>
            </a:pPr>
            <a:r>
              <a:rPr lang="ko-KR" altLang="en-US" sz="2699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ta Dotum Semi-Bold"/>
                <a:ea typeface="Arita Dotum Semi-Bold"/>
                <a:cs typeface="Arita Dotum Semi-Bold"/>
                <a:sym typeface="Arita Dotum Semi-Bold"/>
              </a:rPr>
              <a:t>접근이 가능하도록 구현</a:t>
            </a:r>
            <a:endParaRPr lang="en-US" sz="2699" b="1" dirty="0">
              <a:solidFill>
                <a:schemeClr val="tx1">
                  <a:lumMod val="50000"/>
                  <a:lumOff val="50000"/>
                </a:schemeClr>
              </a:solidFill>
              <a:latin typeface="Arita Dotum Semi-Bold"/>
              <a:ea typeface="Arita Dotum Semi-Bold"/>
              <a:cs typeface="Arita Dotum Semi-Bold"/>
              <a:sym typeface="Arita Dotum Semi-Bold"/>
            </a:endParaRPr>
          </a:p>
        </p:txBody>
      </p:sp>
      <p:sp>
        <p:nvSpPr>
          <p:cNvPr id="44" name="AutoShape 21">
            <a:extLst>
              <a:ext uri="{FF2B5EF4-FFF2-40B4-BE49-F238E27FC236}">
                <a16:creationId xmlns:a16="http://schemas.microsoft.com/office/drawing/2014/main" id="{47529770-B9A5-438F-8F69-1866CEE1677D}"/>
              </a:ext>
            </a:extLst>
          </p:cNvPr>
          <p:cNvSpPr/>
          <p:nvPr/>
        </p:nvSpPr>
        <p:spPr>
          <a:xfrm>
            <a:off x="990600" y="2240588"/>
            <a:ext cx="5962576" cy="0"/>
          </a:xfrm>
          <a:prstGeom prst="line">
            <a:avLst/>
          </a:prstGeom>
          <a:ln w="28575" cap="rnd">
            <a:solidFill>
              <a:srgbClr val="48664D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45" name="TextBox 23">
            <a:extLst>
              <a:ext uri="{FF2B5EF4-FFF2-40B4-BE49-F238E27FC236}">
                <a16:creationId xmlns:a16="http://schemas.microsoft.com/office/drawing/2014/main" id="{2B0E4B3A-0430-4723-8BBF-678AE5A7FABB}"/>
              </a:ext>
            </a:extLst>
          </p:cNvPr>
          <p:cNvSpPr txBox="1"/>
          <p:nvPr/>
        </p:nvSpPr>
        <p:spPr>
          <a:xfrm>
            <a:off x="990600" y="1594387"/>
            <a:ext cx="5962576" cy="4103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239"/>
              </a:lnSpc>
              <a:spcBef>
                <a:spcPct val="0"/>
              </a:spcBef>
            </a:pPr>
            <a:r>
              <a:rPr lang="ko-KR" alt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ta Dotum Semi-Bold"/>
                <a:ea typeface="Arita Dotum Semi-Bold"/>
                <a:cs typeface="Arita Dotum Semi-Bold"/>
                <a:sym typeface="Arita Dotum Semi-Bold"/>
              </a:rPr>
              <a:t>보스전투</a:t>
            </a:r>
            <a:endParaRPr lang="en-US" sz="3200" b="1" dirty="0">
              <a:solidFill>
                <a:schemeClr val="tx1">
                  <a:lumMod val="50000"/>
                  <a:lumOff val="50000"/>
                </a:schemeClr>
              </a:solidFill>
              <a:latin typeface="Arita Dotum Semi-Bold"/>
              <a:ea typeface="Arita Dotum Semi-Bold"/>
              <a:cs typeface="Arita Dotum Semi-Bold"/>
              <a:sym typeface="Arita Dotum Semi-Bold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5CF3A0F-39C4-47D5-9587-7F1B4402AE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7853" y="6591300"/>
            <a:ext cx="7549374" cy="234515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F999255-9BEE-4538-8F91-C4DA0CDACC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20200" y="934172"/>
            <a:ext cx="4724400" cy="64982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3D86B20-C733-4FED-B8CF-309A653E05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58213" y="2080429"/>
            <a:ext cx="2848373" cy="161947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CD22FFA9-776F-4486-92E8-E9115A50E5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75966" y="4349167"/>
            <a:ext cx="4612866" cy="1014447"/>
          </a:xfrm>
          <a:prstGeom prst="rect">
            <a:avLst/>
          </a:prstGeom>
        </p:spPr>
      </p:pic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9A82C74-A2D0-4372-870A-64E7A12EC55F}"/>
              </a:ext>
            </a:extLst>
          </p:cNvPr>
          <p:cNvCxnSpPr>
            <a:stCxn id="9" idx="2"/>
            <a:endCxn id="12" idx="0"/>
          </p:cNvCxnSpPr>
          <p:nvPr/>
        </p:nvCxnSpPr>
        <p:spPr>
          <a:xfrm>
            <a:off x="11582400" y="1583996"/>
            <a:ext cx="0" cy="496433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8B53A705-967D-49AB-A072-58732AE3575B}"/>
              </a:ext>
            </a:extLst>
          </p:cNvPr>
          <p:cNvCxnSpPr>
            <a:cxnSpLocks/>
            <a:stCxn id="12" idx="2"/>
            <a:endCxn id="15" idx="0"/>
          </p:cNvCxnSpPr>
          <p:nvPr/>
        </p:nvCxnSpPr>
        <p:spPr>
          <a:xfrm flipH="1">
            <a:off x="11582399" y="3699905"/>
            <a:ext cx="1" cy="649262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46678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E0BD9945-6D7E-4886-B874-9BB045FF6921}"/>
              </a:ext>
            </a:extLst>
          </p:cNvPr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grpSp>
          <p:nvGrpSpPr>
            <p:cNvPr id="26" name="Group 26"/>
            <p:cNvGrpSpPr/>
            <p:nvPr/>
          </p:nvGrpSpPr>
          <p:grpSpPr>
            <a:xfrm>
              <a:off x="0" y="427511"/>
              <a:ext cx="8839200" cy="9859489"/>
              <a:chOff x="0" y="0"/>
              <a:chExt cx="1799076" cy="2596738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1799076" cy="2596738"/>
              </a:xfrm>
              <a:custGeom>
                <a:avLst/>
                <a:gdLst/>
                <a:ahLst/>
                <a:cxnLst/>
                <a:rect l="l" t="t" r="r" b="b"/>
                <a:pathLst>
                  <a:path w="1799076" h="2596738">
                    <a:moveTo>
                      <a:pt x="0" y="0"/>
                    </a:moveTo>
                    <a:lnTo>
                      <a:pt x="1799076" y="0"/>
                    </a:lnTo>
                    <a:lnTo>
                      <a:pt x="1799076" y="2596738"/>
                    </a:lnTo>
                    <a:lnTo>
                      <a:pt x="0" y="2596738"/>
                    </a:lnTo>
                    <a:close/>
                  </a:path>
                </a:pathLst>
              </a:custGeom>
              <a:solidFill>
                <a:srgbClr val="F0F1F1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28" name="TextBox 28"/>
              <p:cNvSpPr txBox="1"/>
              <p:nvPr/>
            </p:nvSpPr>
            <p:spPr>
              <a:xfrm>
                <a:off x="0" y="-47625"/>
                <a:ext cx="1799076" cy="264436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32" name="Group 29">
              <a:extLst>
                <a:ext uri="{FF2B5EF4-FFF2-40B4-BE49-F238E27FC236}">
                  <a16:creationId xmlns:a16="http://schemas.microsoft.com/office/drawing/2014/main" id="{DFA97117-50B5-417C-9C3A-2879B9ECEBC2}"/>
                </a:ext>
              </a:extLst>
            </p:cNvPr>
            <p:cNvGrpSpPr/>
            <p:nvPr/>
          </p:nvGrpSpPr>
          <p:grpSpPr>
            <a:xfrm>
              <a:off x="0" y="0"/>
              <a:ext cx="18288000" cy="427511"/>
              <a:chOff x="0" y="0"/>
              <a:chExt cx="4816593" cy="112595"/>
            </a:xfrm>
          </p:grpSpPr>
          <p:sp>
            <p:nvSpPr>
              <p:cNvPr id="33" name="Freeform 30">
                <a:extLst>
                  <a:ext uri="{FF2B5EF4-FFF2-40B4-BE49-F238E27FC236}">
                    <a16:creationId xmlns:a16="http://schemas.microsoft.com/office/drawing/2014/main" id="{875B8D69-B7C7-4E89-AC46-96D89C661E9F}"/>
                  </a:ext>
                </a:extLst>
              </p:cNvPr>
              <p:cNvSpPr/>
              <p:nvPr/>
            </p:nvSpPr>
            <p:spPr>
              <a:xfrm>
                <a:off x="0" y="0"/>
                <a:ext cx="4816592" cy="112595"/>
              </a:xfrm>
              <a:custGeom>
                <a:avLst/>
                <a:gdLst/>
                <a:ahLst/>
                <a:cxnLst/>
                <a:rect l="l" t="t" r="r" b="b"/>
                <a:pathLst>
                  <a:path w="4816592" h="112595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112595"/>
                    </a:lnTo>
                    <a:lnTo>
                      <a:pt x="0" y="112595"/>
                    </a:ln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 dirty="0"/>
              </a:p>
            </p:txBody>
          </p:sp>
          <p:sp>
            <p:nvSpPr>
              <p:cNvPr id="38" name="TextBox 31">
                <a:extLst>
                  <a:ext uri="{FF2B5EF4-FFF2-40B4-BE49-F238E27FC236}">
                    <a16:creationId xmlns:a16="http://schemas.microsoft.com/office/drawing/2014/main" id="{63572910-DBF7-470F-9BF9-9C90C9B77AF9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816593" cy="16022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 dirty="0"/>
              </a:p>
            </p:txBody>
          </p:sp>
        </p:grpSp>
      </p:grpSp>
      <p:sp>
        <p:nvSpPr>
          <p:cNvPr id="20" name="TextBox 20"/>
          <p:cNvSpPr txBox="1"/>
          <p:nvPr/>
        </p:nvSpPr>
        <p:spPr>
          <a:xfrm>
            <a:off x="990600" y="2779270"/>
            <a:ext cx="6858000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239"/>
              </a:lnSpc>
            </a:pPr>
            <a:r>
              <a:rPr lang="ko-KR" altLang="en-US" sz="2699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ta Dotum Semi-Bold"/>
                <a:ea typeface="Arita Dotum Semi-Bold"/>
                <a:cs typeface="Arita Dotum Semi-Bold"/>
                <a:sym typeface="Arita Dotum Semi-Bold"/>
              </a:rPr>
              <a:t>최종 보스 클리어 후 닉네임 입력 시 관련 데이터</a:t>
            </a:r>
            <a:r>
              <a:rPr lang="en-US" altLang="ko-KR" sz="2699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ta Dotum Semi-Bold"/>
                <a:ea typeface="Arita Dotum Semi-Bold"/>
                <a:cs typeface="Arita Dotum Semi-Bold"/>
                <a:sym typeface="Arita Dotum Semi-Bold"/>
              </a:rPr>
              <a:t>(</a:t>
            </a:r>
            <a:r>
              <a:rPr lang="ko-KR" altLang="en-US" sz="2699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ta Dotum Semi-Bold"/>
                <a:ea typeface="Arita Dotum Semi-Bold"/>
                <a:cs typeface="Arita Dotum Semi-Bold"/>
                <a:sym typeface="Arita Dotum Semi-Bold"/>
              </a:rPr>
              <a:t>닉네임</a:t>
            </a:r>
            <a:r>
              <a:rPr lang="en-US" altLang="ko-KR" sz="2699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ta Dotum Semi-Bold"/>
                <a:ea typeface="Arita Dotum Semi-Bold"/>
                <a:cs typeface="Arita Dotum Semi-Bold"/>
                <a:sym typeface="Arita Dotum Semi-Bold"/>
              </a:rPr>
              <a:t>/</a:t>
            </a:r>
            <a:r>
              <a:rPr lang="ko-KR" altLang="en-US" sz="2699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ta Dotum Semi-Bold"/>
                <a:ea typeface="Arita Dotum Semi-Bold"/>
                <a:cs typeface="Arita Dotum Semi-Bold"/>
                <a:sym typeface="Arita Dotum Semi-Bold"/>
              </a:rPr>
              <a:t>클리어기간</a:t>
            </a:r>
            <a:r>
              <a:rPr lang="en-US" altLang="ko-KR" sz="2699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ta Dotum Semi-Bold"/>
                <a:ea typeface="Arita Dotum Semi-Bold"/>
                <a:cs typeface="Arita Dotum Semi-Bold"/>
                <a:sym typeface="Arita Dotum Semi-Bold"/>
              </a:rPr>
              <a:t>/</a:t>
            </a:r>
            <a:r>
              <a:rPr lang="ko-KR" altLang="en-US" sz="2699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ta Dotum Semi-Bold"/>
                <a:ea typeface="Arita Dotum Semi-Bold"/>
                <a:cs typeface="Arita Dotum Semi-Bold"/>
                <a:sym typeface="Arita Dotum Semi-Bold"/>
              </a:rPr>
              <a:t>달성날짜</a:t>
            </a:r>
            <a:r>
              <a:rPr lang="en-US" altLang="ko-KR" sz="2699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ta Dotum Semi-Bold"/>
                <a:ea typeface="Arita Dotum Semi-Bold"/>
                <a:cs typeface="Arita Dotum Semi-Bold"/>
                <a:sym typeface="Arita Dotum Semi-Bold"/>
              </a:rPr>
              <a:t>)</a:t>
            </a:r>
          </a:p>
          <a:p>
            <a:pPr algn="l">
              <a:lnSpc>
                <a:spcPts val="3239"/>
              </a:lnSpc>
            </a:pPr>
            <a:r>
              <a:rPr lang="en-US" sz="2699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ta Dotum Semi-Bold"/>
                <a:ea typeface="Arita Dotum Semi-Bold"/>
                <a:cs typeface="Arita Dotum Semi-Bold"/>
                <a:sym typeface="Arita Dotum Semi-Bold"/>
              </a:rPr>
              <a:t>DB</a:t>
            </a:r>
            <a:r>
              <a:rPr lang="ko-KR" altLang="en-US" sz="2699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ta Dotum Semi-Bold"/>
                <a:ea typeface="Arita Dotum Semi-Bold"/>
                <a:cs typeface="Arita Dotum Semi-Bold"/>
                <a:sym typeface="Arita Dotum Semi-Bold"/>
              </a:rPr>
              <a:t>에 저장 후 관련 랭킹 표시</a:t>
            </a:r>
            <a:endParaRPr lang="en-US" sz="2699" b="1" dirty="0">
              <a:solidFill>
                <a:schemeClr val="tx1">
                  <a:lumMod val="50000"/>
                  <a:lumOff val="50000"/>
                </a:schemeClr>
              </a:solidFill>
              <a:latin typeface="Arita Dotum Semi-Bold"/>
              <a:ea typeface="Arita Dotum Semi-Bold"/>
              <a:cs typeface="Arita Dotum Semi-Bold"/>
              <a:sym typeface="Arita Dotum Semi-Bold"/>
            </a:endParaRPr>
          </a:p>
        </p:txBody>
      </p:sp>
      <p:sp>
        <p:nvSpPr>
          <p:cNvPr id="44" name="AutoShape 21">
            <a:extLst>
              <a:ext uri="{FF2B5EF4-FFF2-40B4-BE49-F238E27FC236}">
                <a16:creationId xmlns:a16="http://schemas.microsoft.com/office/drawing/2014/main" id="{47529770-B9A5-438F-8F69-1866CEE1677D}"/>
              </a:ext>
            </a:extLst>
          </p:cNvPr>
          <p:cNvSpPr/>
          <p:nvPr/>
        </p:nvSpPr>
        <p:spPr>
          <a:xfrm>
            <a:off x="990600" y="2240588"/>
            <a:ext cx="5962576" cy="0"/>
          </a:xfrm>
          <a:prstGeom prst="line">
            <a:avLst/>
          </a:prstGeom>
          <a:ln w="28575" cap="rnd">
            <a:solidFill>
              <a:srgbClr val="48664D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45" name="TextBox 23">
            <a:extLst>
              <a:ext uri="{FF2B5EF4-FFF2-40B4-BE49-F238E27FC236}">
                <a16:creationId xmlns:a16="http://schemas.microsoft.com/office/drawing/2014/main" id="{2B0E4B3A-0430-4723-8BBF-678AE5A7FABB}"/>
              </a:ext>
            </a:extLst>
          </p:cNvPr>
          <p:cNvSpPr txBox="1"/>
          <p:nvPr/>
        </p:nvSpPr>
        <p:spPr>
          <a:xfrm>
            <a:off x="990600" y="1594387"/>
            <a:ext cx="5962576" cy="4103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239"/>
              </a:lnSpc>
              <a:spcBef>
                <a:spcPct val="0"/>
              </a:spcBef>
            </a:pPr>
            <a:r>
              <a:rPr lang="ko-KR" alt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ta Dotum Semi-Bold"/>
                <a:ea typeface="Arita Dotum Semi-Bold"/>
                <a:cs typeface="Arita Dotum Semi-Bold"/>
                <a:sym typeface="Arita Dotum Semi-Bold"/>
              </a:rPr>
              <a:t>결과화면</a:t>
            </a:r>
            <a:endParaRPr lang="en-US" sz="3200" b="1" dirty="0">
              <a:solidFill>
                <a:schemeClr val="tx1">
                  <a:lumMod val="50000"/>
                  <a:lumOff val="50000"/>
                </a:schemeClr>
              </a:solidFill>
              <a:latin typeface="Arita Dotum Semi-Bold"/>
              <a:ea typeface="Arita Dotum Semi-Bold"/>
              <a:cs typeface="Arita Dotum Semi-Bold"/>
              <a:sym typeface="Arita Dotum Semi-Bold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446D991-F6CD-4C12-AB58-C59588E3DA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0925" y="822754"/>
            <a:ext cx="3647333" cy="195651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EFA8685-D53D-4E10-9C0B-95F85FFF55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04504" y="3543300"/>
            <a:ext cx="3740174" cy="2089338"/>
          </a:xfrm>
          <a:prstGeom prst="rect">
            <a:avLst/>
          </a:prstGeom>
        </p:spPr>
      </p:pic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987DFCCB-D9C0-422B-A63A-36DB37E8C987}"/>
              </a:ext>
            </a:extLst>
          </p:cNvPr>
          <p:cNvCxnSpPr>
            <a:cxnSpLocks/>
            <a:stCxn id="3" idx="2"/>
            <a:endCxn id="7" idx="0"/>
          </p:cNvCxnSpPr>
          <p:nvPr/>
        </p:nvCxnSpPr>
        <p:spPr>
          <a:xfrm flipH="1">
            <a:off x="10974591" y="2779270"/>
            <a:ext cx="1" cy="76403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>
            <a:extLst>
              <a:ext uri="{FF2B5EF4-FFF2-40B4-BE49-F238E27FC236}">
                <a16:creationId xmlns:a16="http://schemas.microsoft.com/office/drawing/2014/main" id="{B1778AB5-D27A-46B9-A8D4-FFD3F37EEA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23854" y="1028700"/>
            <a:ext cx="3115110" cy="2676899"/>
          </a:xfrm>
          <a:prstGeom prst="rect">
            <a:avLst/>
          </a:prstGeom>
        </p:spPr>
      </p:pic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FCC0DFA1-8FB0-4F57-942C-0D281EB50E34}"/>
              </a:ext>
            </a:extLst>
          </p:cNvPr>
          <p:cNvCxnSpPr>
            <a:cxnSpLocks/>
            <a:stCxn id="7" idx="3"/>
            <a:endCxn id="14" idx="1"/>
          </p:cNvCxnSpPr>
          <p:nvPr/>
        </p:nvCxnSpPr>
        <p:spPr>
          <a:xfrm flipV="1">
            <a:off x="12844678" y="2367150"/>
            <a:ext cx="1379176" cy="2220819"/>
          </a:xfrm>
          <a:prstGeom prst="bentConnector3">
            <a:avLst>
              <a:gd name="adj1" fmla="val 50000"/>
            </a:avLst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그림 20">
            <a:extLst>
              <a:ext uri="{FF2B5EF4-FFF2-40B4-BE49-F238E27FC236}">
                <a16:creationId xmlns:a16="http://schemas.microsoft.com/office/drawing/2014/main" id="{37C3C0DB-1047-4303-85F2-E261984BC9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08510" y="6473430"/>
            <a:ext cx="5832760" cy="2762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5103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E0BD9945-6D7E-4886-B874-9BB045FF6921}"/>
              </a:ext>
            </a:extLst>
          </p:cNvPr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grpSp>
          <p:nvGrpSpPr>
            <p:cNvPr id="26" name="Group 26"/>
            <p:cNvGrpSpPr/>
            <p:nvPr/>
          </p:nvGrpSpPr>
          <p:grpSpPr>
            <a:xfrm>
              <a:off x="0" y="427511"/>
              <a:ext cx="8839200" cy="9859489"/>
              <a:chOff x="0" y="0"/>
              <a:chExt cx="1799076" cy="2596738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1799076" cy="2596738"/>
              </a:xfrm>
              <a:custGeom>
                <a:avLst/>
                <a:gdLst/>
                <a:ahLst/>
                <a:cxnLst/>
                <a:rect l="l" t="t" r="r" b="b"/>
                <a:pathLst>
                  <a:path w="1799076" h="2596738">
                    <a:moveTo>
                      <a:pt x="0" y="0"/>
                    </a:moveTo>
                    <a:lnTo>
                      <a:pt x="1799076" y="0"/>
                    </a:lnTo>
                    <a:lnTo>
                      <a:pt x="1799076" y="2596738"/>
                    </a:lnTo>
                    <a:lnTo>
                      <a:pt x="0" y="2596738"/>
                    </a:lnTo>
                    <a:close/>
                  </a:path>
                </a:pathLst>
              </a:custGeom>
              <a:solidFill>
                <a:srgbClr val="F0F1F1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28" name="TextBox 28"/>
              <p:cNvSpPr txBox="1"/>
              <p:nvPr/>
            </p:nvSpPr>
            <p:spPr>
              <a:xfrm>
                <a:off x="0" y="-47625"/>
                <a:ext cx="1799076" cy="264436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32" name="Group 29">
              <a:extLst>
                <a:ext uri="{FF2B5EF4-FFF2-40B4-BE49-F238E27FC236}">
                  <a16:creationId xmlns:a16="http://schemas.microsoft.com/office/drawing/2014/main" id="{DFA97117-50B5-417C-9C3A-2879B9ECEBC2}"/>
                </a:ext>
              </a:extLst>
            </p:cNvPr>
            <p:cNvGrpSpPr/>
            <p:nvPr/>
          </p:nvGrpSpPr>
          <p:grpSpPr>
            <a:xfrm>
              <a:off x="0" y="0"/>
              <a:ext cx="18288000" cy="427511"/>
              <a:chOff x="0" y="0"/>
              <a:chExt cx="4816593" cy="112595"/>
            </a:xfrm>
          </p:grpSpPr>
          <p:sp>
            <p:nvSpPr>
              <p:cNvPr id="33" name="Freeform 30">
                <a:extLst>
                  <a:ext uri="{FF2B5EF4-FFF2-40B4-BE49-F238E27FC236}">
                    <a16:creationId xmlns:a16="http://schemas.microsoft.com/office/drawing/2014/main" id="{875B8D69-B7C7-4E89-AC46-96D89C661E9F}"/>
                  </a:ext>
                </a:extLst>
              </p:cNvPr>
              <p:cNvSpPr/>
              <p:nvPr/>
            </p:nvSpPr>
            <p:spPr>
              <a:xfrm>
                <a:off x="0" y="0"/>
                <a:ext cx="4816592" cy="112595"/>
              </a:xfrm>
              <a:custGeom>
                <a:avLst/>
                <a:gdLst/>
                <a:ahLst/>
                <a:cxnLst/>
                <a:rect l="l" t="t" r="r" b="b"/>
                <a:pathLst>
                  <a:path w="4816592" h="112595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112595"/>
                    </a:lnTo>
                    <a:lnTo>
                      <a:pt x="0" y="112595"/>
                    </a:ln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 dirty="0"/>
              </a:p>
            </p:txBody>
          </p:sp>
          <p:sp>
            <p:nvSpPr>
              <p:cNvPr id="38" name="TextBox 31">
                <a:extLst>
                  <a:ext uri="{FF2B5EF4-FFF2-40B4-BE49-F238E27FC236}">
                    <a16:creationId xmlns:a16="http://schemas.microsoft.com/office/drawing/2014/main" id="{63572910-DBF7-470F-9BF9-9C90C9B77AF9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816593" cy="16022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 dirty="0"/>
              </a:p>
            </p:txBody>
          </p:sp>
        </p:grpSp>
      </p:grpSp>
      <p:sp>
        <p:nvSpPr>
          <p:cNvPr id="20" name="TextBox 20"/>
          <p:cNvSpPr txBox="1"/>
          <p:nvPr/>
        </p:nvSpPr>
        <p:spPr>
          <a:xfrm>
            <a:off x="990600" y="2779270"/>
            <a:ext cx="6858000" cy="8207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239"/>
              </a:lnSpc>
            </a:pPr>
            <a:r>
              <a:rPr lang="en-US" sz="2699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ta Dotum Semi-Bold"/>
                <a:ea typeface="Arita Dotum Semi-Bold"/>
                <a:cs typeface="Arita Dotum Semi-Bold"/>
                <a:sym typeface="Arita Dotum Semi-Bold"/>
              </a:rPr>
              <a:t>DB</a:t>
            </a:r>
            <a:r>
              <a:rPr lang="ko-KR" altLang="en-US" sz="2699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ta Dotum Semi-Bold"/>
                <a:ea typeface="Arita Dotum Semi-Bold"/>
                <a:cs typeface="Arita Dotum Semi-Bold"/>
                <a:sym typeface="Arita Dotum Semi-Bold"/>
              </a:rPr>
              <a:t>와 연동하여 데이터를 송수신 받아</a:t>
            </a:r>
            <a:endParaRPr lang="en-US" altLang="ko-KR" sz="2699" b="1" dirty="0">
              <a:solidFill>
                <a:schemeClr val="tx1">
                  <a:lumMod val="50000"/>
                  <a:lumOff val="50000"/>
                </a:schemeClr>
              </a:solidFill>
              <a:latin typeface="Arita Dotum Semi-Bold"/>
              <a:ea typeface="Arita Dotum Semi-Bold"/>
              <a:cs typeface="Arita Dotum Semi-Bold"/>
              <a:sym typeface="Arita Dotum Semi-Bold"/>
            </a:endParaRPr>
          </a:p>
          <a:p>
            <a:pPr algn="l">
              <a:lnSpc>
                <a:spcPts val="3239"/>
              </a:lnSpc>
            </a:pPr>
            <a:r>
              <a:rPr lang="ko-KR" altLang="en-US" sz="2699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ta Dotum Semi-Bold"/>
                <a:ea typeface="Arita Dotum Semi-Bold"/>
                <a:cs typeface="Arita Dotum Semi-Bold"/>
                <a:sym typeface="Arita Dotum Semi-Bold"/>
              </a:rPr>
              <a:t>랭킹 데이터를 실시간 열람 할 수 있게 구현</a:t>
            </a:r>
            <a:endParaRPr lang="en-US" sz="2699" b="1" dirty="0">
              <a:solidFill>
                <a:schemeClr val="tx1">
                  <a:lumMod val="50000"/>
                  <a:lumOff val="50000"/>
                </a:schemeClr>
              </a:solidFill>
              <a:latin typeface="Arita Dotum Semi-Bold"/>
              <a:ea typeface="Arita Dotum Semi-Bold"/>
              <a:cs typeface="Arita Dotum Semi-Bold"/>
              <a:sym typeface="Arita Dotum Semi-Bold"/>
            </a:endParaRPr>
          </a:p>
        </p:txBody>
      </p:sp>
      <p:sp>
        <p:nvSpPr>
          <p:cNvPr id="44" name="AutoShape 21">
            <a:extLst>
              <a:ext uri="{FF2B5EF4-FFF2-40B4-BE49-F238E27FC236}">
                <a16:creationId xmlns:a16="http://schemas.microsoft.com/office/drawing/2014/main" id="{47529770-B9A5-438F-8F69-1866CEE1677D}"/>
              </a:ext>
            </a:extLst>
          </p:cNvPr>
          <p:cNvSpPr/>
          <p:nvPr/>
        </p:nvSpPr>
        <p:spPr>
          <a:xfrm>
            <a:off x="990600" y="2240588"/>
            <a:ext cx="5962576" cy="0"/>
          </a:xfrm>
          <a:prstGeom prst="line">
            <a:avLst/>
          </a:prstGeom>
          <a:ln w="28575" cap="rnd">
            <a:solidFill>
              <a:srgbClr val="48664D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45" name="TextBox 23">
            <a:extLst>
              <a:ext uri="{FF2B5EF4-FFF2-40B4-BE49-F238E27FC236}">
                <a16:creationId xmlns:a16="http://schemas.microsoft.com/office/drawing/2014/main" id="{2B0E4B3A-0430-4723-8BBF-678AE5A7FABB}"/>
              </a:ext>
            </a:extLst>
          </p:cNvPr>
          <p:cNvSpPr txBox="1"/>
          <p:nvPr/>
        </p:nvSpPr>
        <p:spPr>
          <a:xfrm>
            <a:off x="990600" y="1594387"/>
            <a:ext cx="5962576" cy="4103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239"/>
              </a:lnSpc>
              <a:spcBef>
                <a:spcPct val="0"/>
              </a:spcBef>
            </a:pPr>
            <a:r>
              <a:rPr lang="ko-KR" alt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ta Dotum Semi-Bold"/>
                <a:ea typeface="Arita Dotum Semi-Bold"/>
                <a:cs typeface="Arita Dotum Semi-Bold"/>
                <a:sym typeface="Arita Dotum Semi-Bold"/>
              </a:rPr>
              <a:t>랭킹 시스템</a:t>
            </a:r>
            <a:endParaRPr lang="en-US" sz="3200" b="1" dirty="0">
              <a:solidFill>
                <a:schemeClr val="tx1">
                  <a:lumMod val="50000"/>
                  <a:lumOff val="50000"/>
                </a:schemeClr>
              </a:solidFill>
              <a:latin typeface="Arita Dotum Semi-Bold"/>
              <a:ea typeface="Arita Dotum Semi-Bold"/>
              <a:cs typeface="Arita Dotum Semi-Bold"/>
              <a:sym typeface="Arita Dotum Semi-Bold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1070551-3F21-4580-A237-2BA5F64F29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5729" y="1104900"/>
            <a:ext cx="3498971" cy="303889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2A80015-830D-4C61-ADEB-B5300F66B2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11200" y="1143672"/>
            <a:ext cx="4502522" cy="219383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C1E8203-2E81-4C92-A2E4-DFDE1E6229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08278" y="4859960"/>
            <a:ext cx="8505444" cy="2882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9763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6"/>
          <p:cNvGrpSpPr/>
          <p:nvPr/>
        </p:nvGrpSpPr>
        <p:grpSpPr>
          <a:xfrm>
            <a:off x="0" y="427511"/>
            <a:ext cx="6830867" cy="9859489"/>
            <a:chOff x="0" y="0"/>
            <a:chExt cx="1799076" cy="259673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799076" cy="2596738"/>
            </a:xfrm>
            <a:custGeom>
              <a:avLst/>
              <a:gdLst/>
              <a:ahLst/>
              <a:cxnLst/>
              <a:rect l="l" t="t" r="r" b="b"/>
              <a:pathLst>
                <a:path w="1799076" h="2596738">
                  <a:moveTo>
                    <a:pt x="0" y="0"/>
                  </a:moveTo>
                  <a:lnTo>
                    <a:pt x="1799076" y="0"/>
                  </a:lnTo>
                  <a:lnTo>
                    <a:pt x="1799076" y="2596738"/>
                  </a:lnTo>
                  <a:lnTo>
                    <a:pt x="0" y="2596738"/>
                  </a:lnTo>
                  <a:close/>
                </a:path>
              </a:pathLst>
            </a:custGeom>
            <a:solidFill>
              <a:srgbClr val="F0F1F1"/>
            </a:solidFill>
            <a:ln cap="sq">
              <a:noFill/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1799076" cy="26443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530616" y="1448964"/>
            <a:ext cx="5420078" cy="2358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71"/>
              </a:lnSpc>
            </a:pPr>
            <a:r>
              <a:rPr lang="ko-KR" altLang="en-US" sz="77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ta Dotum Bold"/>
                <a:ea typeface="Arita Dotum Bold"/>
                <a:cs typeface="Arita Dotum Bold"/>
                <a:sym typeface="Arita Dotum Bold"/>
              </a:rPr>
              <a:t>프로젝트 </a:t>
            </a:r>
            <a:endParaRPr lang="en-US" altLang="ko-KR" sz="7700" b="1" dirty="0">
              <a:solidFill>
                <a:schemeClr val="tx1">
                  <a:lumMod val="50000"/>
                  <a:lumOff val="50000"/>
                </a:schemeClr>
              </a:solidFill>
              <a:latin typeface="Arita Dotum Bold"/>
              <a:ea typeface="Arita Dotum Bold"/>
              <a:cs typeface="Arita Dotum Bold"/>
              <a:sym typeface="Arita Dotum Bold"/>
            </a:endParaRPr>
          </a:p>
          <a:p>
            <a:pPr algn="ctr">
              <a:lnSpc>
                <a:spcPts val="9471"/>
              </a:lnSpc>
            </a:pPr>
            <a:r>
              <a:rPr lang="ko-KR" altLang="en-US" sz="77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ta Dotum Bold"/>
                <a:ea typeface="Arita Dotum Bold"/>
                <a:cs typeface="Arita Dotum Bold"/>
                <a:sym typeface="Arita Dotum Bold"/>
              </a:rPr>
              <a:t>개발 후기</a:t>
            </a:r>
            <a:endParaRPr lang="en-US" altLang="ko-KR" sz="7700" b="1" dirty="0">
              <a:solidFill>
                <a:schemeClr val="tx1">
                  <a:lumMod val="50000"/>
                  <a:lumOff val="50000"/>
                </a:schemeClr>
              </a:solidFill>
              <a:latin typeface="Arita Dotum Bold"/>
              <a:ea typeface="Arita Dotum Bold"/>
              <a:cs typeface="Arita Dotum Bold"/>
              <a:sym typeface="Arita Dotum Bold"/>
            </a:endParaRPr>
          </a:p>
        </p:txBody>
      </p:sp>
      <p:grpSp>
        <p:nvGrpSpPr>
          <p:cNvPr id="10" name="Group 10"/>
          <p:cNvGrpSpPr/>
          <p:nvPr/>
        </p:nvGrpSpPr>
        <p:grpSpPr>
          <a:xfrm>
            <a:off x="5187335" y="4060372"/>
            <a:ext cx="3287064" cy="3287064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5406559" y="4279597"/>
            <a:ext cx="2848615" cy="2848615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8664D"/>
            </a:solidFill>
            <a:ln cap="sq">
              <a:noFill/>
              <a:prstDash val="solid"/>
              <a:miter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7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9268064" y="2122207"/>
            <a:ext cx="8031539" cy="1411137"/>
            <a:chOff x="0" y="0"/>
            <a:chExt cx="2115303" cy="371657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2115302" cy="371657"/>
            </a:xfrm>
            <a:custGeom>
              <a:avLst/>
              <a:gdLst/>
              <a:ahLst/>
              <a:cxnLst/>
              <a:rect l="l" t="t" r="r" b="b"/>
              <a:pathLst>
                <a:path w="2115302" h="371657">
                  <a:moveTo>
                    <a:pt x="0" y="0"/>
                  </a:moveTo>
                  <a:lnTo>
                    <a:pt x="2115302" y="0"/>
                  </a:lnTo>
                  <a:lnTo>
                    <a:pt x="2115302" y="371657"/>
                  </a:lnTo>
                  <a:lnTo>
                    <a:pt x="0" y="371657"/>
                  </a:lnTo>
                  <a:close/>
                </a:path>
              </a:pathLst>
            </a:custGeom>
            <a:solidFill>
              <a:srgbClr val="F0F1F1"/>
            </a:solidFill>
            <a:ln cap="sq">
              <a:noFill/>
              <a:prstDash val="solid"/>
              <a:miter/>
            </a:ln>
          </p:spPr>
        </p:sp>
        <p:sp>
          <p:nvSpPr>
            <p:cNvPr id="18" name="TextBox 18"/>
            <p:cNvSpPr txBox="1"/>
            <p:nvPr/>
          </p:nvSpPr>
          <p:spPr>
            <a:xfrm>
              <a:off x="0" y="-47625"/>
              <a:ext cx="2115303" cy="4192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9268064" y="3875080"/>
            <a:ext cx="8031539" cy="1411137"/>
            <a:chOff x="0" y="0"/>
            <a:chExt cx="2115303" cy="371657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2115302" cy="371657"/>
            </a:xfrm>
            <a:custGeom>
              <a:avLst/>
              <a:gdLst/>
              <a:ahLst/>
              <a:cxnLst/>
              <a:rect l="l" t="t" r="r" b="b"/>
              <a:pathLst>
                <a:path w="2115302" h="371657">
                  <a:moveTo>
                    <a:pt x="0" y="0"/>
                  </a:moveTo>
                  <a:lnTo>
                    <a:pt x="2115302" y="0"/>
                  </a:lnTo>
                  <a:lnTo>
                    <a:pt x="2115302" y="371657"/>
                  </a:lnTo>
                  <a:lnTo>
                    <a:pt x="0" y="371657"/>
                  </a:lnTo>
                  <a:close/>
                </a:path>
              </a:pathLst>
            </a:custGeom>
            <a:solidFill>
              <a:srgbClr val="F0F1F1"/>
            </a:solidFill>
            <a:ln cap="sq">
              <a:noFill/>
              <a:prstDash val="solid"/>
              <a:miter/>
            </a:ln>
          </p:spPr>
        </p:sp>
        <p:sp>
          <p:nvSpPr>
            <p:cNvPr id="21" name="TextBox 21"/>
            <p:cNvSpPr txBox="1"/>
            <p:nvPr/>
          </p:nvSpPr>
          <p:spPr>
            <a:xfrm>
              <a:off x="0" y="-47625"/>
              <a:ext cx="2115303" cy="4192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9268064" y="5634432"/>
            <a:ext cx="8031539" cy="1411137"/>
            <a:chOff x="0" y="0"/>
            <a:chExt cx="2115303" cy="371657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2115302" cy="371657"/>
            </a:xfrm>
            <a:custGeom>
              <a:avLst/>
              <a:gdLst/>
              <a:ahLst/>
              <a:cxnLst/>
              <a:rect l="l" t="t" r="r" b="b"/>
              <a:pathLst>
                <a:path w="2115302" h="371657">
                  <a:moveTo>
                    <a:pt x="0" y="0"/>
                  </a:moveTo>
                  <a:lnTo>
                    <a:pt x="2115302" y="0"/>
                  </a:lnTo>
                  <a:lnTo>
                    <a:pt x="2115302" y="371657"/>
                  </a:lnTo>
                  <a:lnTo>
                    <a:pt x="0" y="371657"/>
                  </a:lnTo>
                  <a:close/>
                </a:path>
              </a:pathLst>
            </a:custGeom>
            <a:solidFill>
              <a:srgbClr val="F0F1F1"/>
            </a:solidFill>
            <a:ln cap="sq">
              <a:noFill/>
              <a:prstDash val="solid"/>
              <a:miter/>
            </a:ln>
          </p:spPr>
        </p:sp>
        <p:sp>
          <p:nvSpPr>
            <p:cNvPr id="24" name="TextBox 24"/>
            <p:cNvSpPr txBox="1"/>
            <p:nvPr/>
          </p:nvSpPr>
          <p:spPr>
            <a:xfrm>
              <a:off x="0" y="-47625"/>
              <a:ext cx="2115303" cy="4192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5" name="AutoShape 25"/>
          <p:cNvSpPr/>
          <p:nvPr/>
        </p:nvSpPr>
        <p:spPr>
          <a:xfrm flipH="1">
            <a:off x="9291876" y="2144044"/>
            <a:ext cx="0" cy="1389300"/>
          </a:xfrm>
          <a:prstGeom prst="line">
            <a:avLst/>
          </a:prstGeom>
          <a:ln w="95250" cap="flat">
            <a:solidFill>
              <a:srgbClr val="48664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6" name="AutoShape 26"/>
          <p:cNvSpPr/>
          <p:nvPr/>
        </p:nvSpPr>
        <p:spPr>
          <a:xfrm flipH="1">
            <a:off x="9291876" y="3875080"/>
            <a:ext cx="0" cy="1389300"/>
          </a:xfrm>
          <a:prstGeom prst="line">
            <a:avLst/>
          </a:prstGeom>
          <a:ln w="95250" cap="flat">
            <a:solidFill>
              <a:srgbClr val="48664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7" name="AutoShape 27"/>
          <p:cNvSpPr/>
          <p:nvPr/>
        </p:nvSpPr>
        <p:spPr>
          <a:xfrm flipH="1">
            <a:off x="9268064" y="5629117"/>
            <a:ext cx="0" cy="1389300"/>
          </a:xfrm>
          <a:prstGeom prst="line">
            <a:avLst/>
          </a:prstGeom>
          <a:ln w="95250" cap="flat">
            <a:solidFill>
              <a:srgbClr val="48664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8" name="AutoShape 28"/>
          <p:cNvSpPr/>
          <p:nvPr/>
        </p:nvSpPr>
        <p:spPr>
          <a:xfrm flipV="1">
            <a:off x="7776215" y="2774019"/>
            <a:ext cx="1451546" cy="1906548"/>
          </a:xfrm>
          <a:prstGeom prst="line">
            <a:avLst/>
          </a:prstGeom>
          <a:ln w="28575" cap="rnd">
            <a:solidFill>
              <a:srgbClr val="48664D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29" name="AutoShape 29"/>
          <p:cNvSpPr/>
          <p:nvPr/>
        </p:nvSpPr>
        <p:spPr>
          <a:xfrm>
            <a:off x="8255174" y="6088115"/>
            <a:ext cx="1000490" cy="319536"/>
          </a:xfrm>
          <a:prstGeom prst="line">
            <a:avLst/>
          </a:prstGeom>
          <a:ln w="28575" cap="rnd">
            <a:solidFill>
              <a:srgbClr val="48664D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30" name="AutoShape 30"/>
          <p:cNvSpPr/>
          <p:nvPr/>
        </p:nvSpPr>
        <p:spPr>
          <a:xfrm flipV="1">
            <a:off x="8190050" y="4610099"/>
            <a:ext cx="1078010" cy="498265"/>
          </a:xfrm>
          <a:prstGeom prst="line">
            <a:avLst/>
          </a:prstGeom>
          <a:ln w="28575" cap="rnd">
            <a:solidFill>
              <a:srgbClr val="48664D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31" name="Freeform 31"/>
          <p:cNvSpPr/>
          <p:nvPr/>
        </p:nvSpPr>
        <p:spPr>
          <a:xfrm>
            <a:off x="6146319" y="5025995"/>
            <a:ext cx="1369095" cy="1381656"/>
          </a:xfrm>
          <a:custGeom>
            <a:avLst/>
            <a:gdLst/>
            <a:ahLst/>
            <a:cxnLst/>
            <a:rect l="l" t="t" r="r" b="b"/>
            <a:pathLst>
              <a:path w="1369095" h="1381656">
                <a:moveTo>
                  <a:pt x="0" y="0"/>
                </a:moveTo>
                <a:lnTo>
                  <a:pt x="1369095" y="0"/>
                </a:lnTo>
                <a:lnTo>
                  <a:pt x="1369095" y="1381656"/>
                </a:lnTo>
                <a:lnTo>
                  <a:pt x="0" y="13816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3" name="TextBox 33"/>
          <p:cNvSpPr txBox="1"/>
          <p:nvPr/>
        </p:nvSpPr>
        <p:spPr>
          <a:xfrm>
            <a:off x="9693439" y="2613463"/>
            <a:ext cx="7378657" cy="419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39"/>
              </a:lnSpc>
              <a:spcBef>
                <a:spcPct val="0"/>
              </a:spcBef>
            </a:pPr>
            <a:r>
              <a:rPr lang="en-US" sz="2699" b="1" dirty="0">
                <a:solidFill>
                  <a:srgbClr val="48664D"/>
                </a:solidFill>
                <a:latin typeface="Arita Dotum Semi-Bold"/>
                <a:ea typeface="Arita Dotum Semi-Bold"/>
                <a:cs typeface="Arita Dotum Semi-Bold"/>
                <a:sym typeface="Arita Dotum Semi-Bold"/>
              </a:rPr>
              <a:t>Java</a:t>
            </a:r>
            <a:r>
              <a:rPr lang="ko-KR" altLang="en-US" sz="2699" b="1" dirty="0">
                <a:solidFill>
                  <a:srgbClr val="48664D"/>
                </a:solidFill>
                <a:latin typeface="Arita Dotum Semi-Bold"/>
                <a:ea typeface="Arita Dotum Semi-Bold"/>
                <a:cs typeface="Arita Dotum Semi-Bold"/>
                <a:sym typeface="Arita Dotum Semi-Bold"/>
              </a:rPr>
              <a:t> 와 </a:t>
            </a:r>
            <a:r>
              <a:rPr lang="en-US" altLang="ko-KR" sz="2699" b="1">
                <a:solidFill>
                  <a:srgbClr val="48664D"/>
                </a:solidFill>
                <a:latin typeface="Arita Dotum Semi-Bold"/>
                <a:ea typeface="Arita Dotum Semi-Bold"/>
                <a:cs typeface="Arita Dotum Semi-Bold"/>
                <a:sym typeface="Arita Dotum Semi-Bold"/>
              </a:rPr>
              <a:t>GUI </a:t>
            </a:r>
            <a:r>
              <a:rPr lang="ko-KR" altLang="en-US" sz="2699" b="1">
                <a:solidFill>
                  <a:srgbClr val="48664D"/>
                </a:solidFill>
                <a:latin typeface="Arita Dotum Semi-Bold"/>
                <a:ea typeface="Arita Dotum Semi-Bold"/>
                <a:cs typeface="Arita Dotum Semi-Bold"/>
                <a:sym typeface="Arita Dotum Semi-Bold"/>
              </a:rPr>
              <a:t>를 </a:t>
            </a:r>
            <a:r>
              <a:rPr lang="ko-KR" altLang="en-US" sz="2699" b="1" dirty="0">
                <a:solidFill>
                  <a:srgbClr val="48664D"/>
                </a:solidFill>
                <a:latin typeface="Arita Dotum Semi-Bold"/>
                <a:ea typeface="Arita Dotum Semi-Bold"/>
                <a:cs typeface="Arita Dotum Semi-Bold"/>
                <a:sym typeface="Arita Dotum Semi-Bold"/>
              </a:rPr>
              <a:t>활용한 미니게임 기획 및 개발</a:t>
            </a:r>
            <a:endParaRPr lang="en-US" sz="2699" b="1" dirty="0">
              <a:solidFill>
                <a:srgbClr val="48664D"/>
              </a:solidFill>
              <a:latin typeface="Arita Dotum Semi-Bold"/>
              <a:ea typeface="Arita Dotum Semi-Bold"/>
              <a:cs typeface="Arita Dotum Semi-Bold"/>
              <a:sym typeface="Arita Dotum Semi-Bold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9679584" y="4170279"/>
            <a:ext cx="7378657" cy="820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39"/>
              </a:lnSpc>
              <a:spcBef>
                <a:spcPct val="0"/>
              </a:spcBef>
            </a:pPr>
            <a:r>
              <a:rPr lang="ko-KR" altLang="en-US" sz="2699" b="1">
                <a:solidFill>
                  <a:srgbClr val="48664D"/>
                </a:solidFill>
                <a:latin typeface="Arita Dotum Semi-Bold"/>
                <a:ea typeface="Arita Dotum Semi-Bold"/>
                <a:cs typeface="Arita Dotum Semi-Bold"/>
                <a:sym typeface="Arita Dotum Semi-Bold"/>
              </a:rPr>
              <a:t>다양한 알고리즘과 제약조건으로 동일한 변수 내에서 다양한 경험 생성</a:t>
            </a:r>
            <a:endParaRPr lang="en-US" sz="2699" b="1" dirty="0">
              <a:solidFill>
                <a:srgbClr val="48664D"/>
              </a:solidFill>
              <a:latin typeface="Arita Dotum Semi-Bold"/>
              <a:ea typeface="Arita Dotum Semi-Bold"/>
              <a:cs typeface="Arita Dotum Semi-Bold"/>
              <a:sym typeface="Arita Dotum Semi-Bold"/>
            </a:endParaRPr>
          </a:p>
        </p:txBody>
      </p:sp>
      <p:sp>
        <p:nvSpPr>
          <p:cNvPr id="35" name="TextBox 35"/>
          <p:cNvSpPr txBox="1"/>
          <p:nvPr/>
        </p:nvSpPr>
        <p:spPr>
          <a:xfrm>
            <a:off x="9693439" y="5896670"/>
            <a:ext cx="7378657" cy="820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39"/>
              </a:lnSpc>
              <a:spcBef>
                <a:spcPct val="0"/>
              </a:spcBef>
            </a:pPr>
            <a:r>
              <a:rPr lang="en-US" sz="2699" b="1" dirty="0">
                <a:solidFill>
                  <a:srgbClr val="48664D"/>
                </a:solidFill>
                <a:latin typeface="Arita Dotum Semi-Bold"/>
                <a:ea typeface="Arita Dotum Semi-Bold"/>
                <a:cs typeface="Arita Dotum Semi-Bold"/>
                <a:sym typeface="Arita Dotum Semi-Bold"/>
              </a:rPr>
              <a:t>MySQL</a:t>
            </a:r>
            <a:r>
              <a:rPr lang="ko-KR" altLang="en-US" sz="2699" b="1" dirty="0">
                <a:solidFill>
                  <a:srgbClr val="48664D"/>
                </a:solidFill>
                <a:latin typeface="Arita Dotum Semi-Bold"/>
                <a:ea typeface="Arita Dotum Semi-Bold"/>
                <a:cs typeface="Arita Dotum Semi-Bold"/>
                <a:sym typeface="Arita Dotum Semi-Bold"/>
              </a:rPr>
              <a:t>을 활용한 데이터 영속화 및 랭킹 시스템 </a:t>
            </a:r>
            <a:endParaRPr lang="en-US" altLang="ko-KR" sz="2699" b="1" dirty="0">
              <a:solidFill>
                <a:srgbClr val="48664D"/>
              </a:solidFill>
              <a:latin typeface="Arita Dotum Semi-Bold"/>
              <a:ea typeface="Arita Dotum Semi-Bold"/>
              <a:cs typeface="Arita Dotum Semi-Bold"/>
              <a:sym typeface="Arita Dotum Semi-Bold"/>
            </a:endParaRPr>
          </a:p>
          <a:p>
            <a:pPr marL="0" lvl="0" indent="0" algn="l">
              <a:lnSpc>
                <a:spcPts val="3239"/>
              </a:lnSpc>
              <a:spcBef>
                <a:spcPct val="0"/>
              </a:spcBef>
            </a:pPr>
            <a:r>
              <a:rPr lang="ko-KR" altLang="en-US" sz="2699" b="1" dirty="0">
                <a:solidFill>
                  <a:srgbClr val="48664D"/>
                </a:solidFill>
                <a:latin typeface="Arita Dotum Semi-Bold"/>
                <a:ea typeface="Arita Dotum Semi-Bold"/>
                <a:cs typeface="Arita Dotum Semi-Bold"/>
                <a:sym typeface="Arita Dotum Semi-Bold"/>
              </a:rPr>
              <a:t>활용을 위한 데이터 호출</a:t>
            </a:r>
            <a:endParaRPr lang="en-US" sz="2699" b="1" dirty="0">
              <a:solidFill>
                <a:srgbClr val="48664D"/>
              </a:solidFill>
              <a:latin typeface="Arita Dotum Semi-Bold"/>
              <a:ea typeface="Arita Dotum Semi-Bold"/>
              <a:cs typeface="Arita Dotum Semi-Bold"/>
              <a:sym typeface="Arita Dotum Semi-Bold"/>
            </a:endParaRPr>
          </a:p>
        </p:txBody>
      </p:sp>
      <p:grpSp>
        <p:nvGrpSpPr>
          <p:cNvPr id="39" name="Group 22">
            <a:extLst>
              <a:ext uri="{FF2B5EF4-FFF2-40B4-BE49-F238E27FC236}">
                <a16:creationId xmlns:a16="http://schemas.microsoft.com/office/drawing/2014/main" id="{A70DD466-F845-4E61-9615-5C8ECD8DA7D4}"/>
              </a:ext>
            </a:extLst>
          </p:cNvPr>
          <p:cNvGrpSpPr/>
          <p:nvPr/>
        </p:nvGrpSpPr>
        <p:grpSpPr>
          <a:xfrm>
            <a:off x="9291876" y="7390810"/>
            <a:ext cx="8031539" cy="1411137"/>
            <a:chOff x="0" y="0"/>
            <a:chExt cx="2115303" cy="371657"/>
          </a:xfrm>
        </p:grpSpPr>
        <p:sp>
          <p:nvSpPr>
            <p:cNvPr id="40" name="Freeform 23">
              <a:extLst>
                <a:ext uri="{FF2B5EF4-FFF2-40B4-BE49-F238E27FC236}">
                  <a16:creationId xmlns:a16="http://schemas.microsoft.com/office/drawing/2014/main" id="{D703E397-48FD-4171-9EA2-66EB6AF6D57E}"/>
                </a:ext>
              </a:extLst>
            </p:cNvPr>
            <p:cNvSpPr/>
            <p:nvPr/>
          </p:nvSpPr>
          <p:spPr>
            <a:xfrm>
              <a:off x="0" y="0"/>
              <a:ext cx="2115302" cy="371657"/>
            </a:xfrm>
            <a:custGeom>
              <a:avLst/>
              <a:gdLst/>
              <a:ahLst/>
              <a:cxnLst/>
              <a:rect l="l" t="t" r="r" b="b"/>
              <a:pathLst>
                <a:path w="2115302" h="371657">
                  <a:moveTo>
                    <a:pt x="0" y="0"/>
                  </a:moveTo>
                  <a:lnTo>
                    <a:pt x="2115302" y="0"/>
                  </a:lnTo>
                  <a:lnTo>
                    <a:pt x="2115302" y="371657"/>
                  </a:lnTo>
                  <a:lnTo>
                    <a:pt x="0" y="371657"/>
                  </a:lnTo>
                  <a:close/>
                </a:path>
              </a:pathLst>
            </a:custGeom>
            <a:solidFill>
              <a:srgbClr val="F0F1F1"/>
            </a:solidFill>
            <a:ln cap="sq">
              <a:noFill/>
              <a:prstDash val="solid"/>
              <a:miter/>
            </a:ln>
          </p:spPr>
        </p:sp>
        <p:sp>
          <p:nvSpPr>
            <p:cNvPr id="41" name="TextBox 24">
              <a:extLst>
                <a:ext uri="{FF2B5EF4-FFF2-40B4-BE49-F238E27FC236}">
                  <a16:creationId xmlns:a16="http://schemas.microsoft.com/office/drawing/2014/main" id="{21A2C042-E719-4A51-94D3-841651E65ED5}"/>
                </a:ext>
              </a:extLst>
            </p:cNvPr>
            <p:cNvSpPr txBox="1"/>
            <p:nvPr/>
          </p:nvSpPr>
          <p:spPr>
            <a:xfrm>
              <a:off x="0" y="-47625"/>
              <a:ext cx="2115303" cy="4192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42" name="AutoShape 27">
            <a:extLst>
              <a:ext uri="{FF2B5EF4-FFF2-40B4-BE49-F238E27FC236}">
                <a16:creationId xmlns:a16="http://schemas.microsoft.com/office/drawing/2014/main" id="{61F98888-180C-4CC0-A4AB-0A9C5ADA94D7}"/>
              </a:ext>
            </a:extLst>
          </p:cNvPr>
          <p:cNvSpPr/>
          <p:nvPr/>
        </p:nvSpPr>
        <p:spPr>
          <a:xfrm flipH="1">
            <a:off x="9291876" y="7385495"/>
            <a:ext cx="0" cy="1389300"/>
          </a:xfrm>
          <a:prstGeom prst="line">
            <a:avLst/>
          </a:prstGeom>
          <a:ln w="95250" cap="flat">
            <a:solidFill>
              <a:srgbClr val="48664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3" name="TextBox 35">
            <a:extLst>
              <a:ext uri="{FF2B5EF4-FFF2-40B4-BE49-F238E27FC236}">
                <a16:creationId xmlns:a16="http://schemas.microsoft.com/office/drawing/2014/main" id="{11581E30-6D99-47F2-8B72-36318B8090C5}"/>
              </a:ext>
            </a:extLst>
          </p:cNvPr>
          <p:cNvSpPr txBox="1"/>
          <p:nvPr/>
        </p:nvSpPr>
        <p:spPr>
          <a:xfrm>
            <a:off x="9693439" y="7686010"/>
            <a:ext cx="7378657" cy="820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39"/>
              </a:lnSpc>
              <a:spcBef>
                <a:spcPct val="0"/>
              </a:spcBef>
            </a:pPr>
            <a:r>
              <a:rPr lang="ko-KR" altLang="en-US" sz="2699" b="1" dirty="0">
                <a:solidFill>
                  <a:srgbClr val="48664D"/>
                </a:solidFill>
                <a:latin typeface="Arita Dotum Semi-Bold"/>
                <a:ea typeface="Arita Dotum Semi-Bold"/>
                <a:cs typeface="Arita Dotum Semi-Bold"/>
                <a:sym typeface="Arita Dotum Semi-Bold"/>
              </a:rPr>
              <a:t>향후 다양한 기능 추가 및 확장을 위한 일관된</a:t>
            </a:r>
            <a:endParaRPr lang="en-US" altLang="ko-KR" sz="2699" b="1" dirty="0">
              <a:solidFill>
                <a:srgbClr val="48664D"/>
              </a:solidFill>
              <a:latin typeface="Arita Dotum Semi-Bold"/>
              <a:ea typeface="Arita Dotum Semi-Bold"/>
              <a:cs typeface="Arita Dotum Semi-Bold"/>
              <a:sym typeface="Arita Dotum Semi-Bold"/>
            </a:endParaRPr>
          </a:p>
          <a:p>
            <a:pPr marL="0" lvl="0" indent="0" algn="l">
              <a:lnSpc>
                <a:spcPts val="3239"/>
              </a:lnSpc>
              <a:spcBef>
                <a:spcPct val="0"/>
              </a:spcBef>
            </a:pPr>
            <a:r>
              <a:rPr lang="ko-KR" altLang="en-US" sz="2699" b="1" dirty="0">
                <a:solidFill>
                  <a:srgbClr val="48664D"/>
                </a:solidFill>
                <a:latin typeface="Arita Dotum Semi-Bold"/>
                <a:ea typeface="Arita Dotum Semi-Bold"/>
                <a:cs typeface="Arita Dotum Semi-Bold"/>
                <a:sym typeface="Arita Dotum Semi-Bold"/>
              </a:rPr>
              <a:t>프로젝트 구조 구현</a:t>
            </a:r>
            <a:endParaRPr lang="en-US" altLang="ko-KR" sz="2699" b="1" dirty="0">
              <a:solidFill>
                <a:srgbClr val="48664D"/>
              </a:solidFill>
              <a:latin typeface="Arita Dotum Semi-Bold"/>
              <a:ea typeface="Arita Dotum Semi-Bold"/>
              <a:cs typeface="Arita Dotum Semi-Bold"/>
              <a:sym typeface="Arita Dotum Semi-Bold"/>
            </a:endParaRPr>
          </a:p>
        </p:txBody>
      </p:sp>
      <p:sp>
        <p:nvSpPr>
          <p:cNvPr id="44" name="AutoShape 29">
            <a:extLst>
              <a:ext uri="{FF2B5EF4-FFF2-40B4-BE49-F238E27FC236}">
                <a16:creationId xmlns:a16="http://schemas.microsoft.com/office/drawing/2014/main" id="{2E29F93F-4E1B-4401-AB9A-F2141E2C217B}"/>
              </a:ext>
            </a:extLst>
          </p:cNvPr>
          <p:cNvSpPr/>
          <p:nvPr/>
        </p:nvSpPr>
        <p:spPr>
          <a:xfrm>
            <a:off x="7776215" y="6861154"/>
            <a:ext cx="1515656" cy="1229307"/>
          </a:xfrm>
          <a:prstGeom prst="line">
            <a:avLst/>
          </a:prstGeom>
          <a:ln w="28575" cap="rnd">
            <a:solidFill>
              <a:srgbClr val="48664D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45" name="Freeform 30">
            <a:extLst>
              <a:ext uri="{FF2B5EF4-FFF2-40B4-BE49-F238E27FC236}">
                <a16:creationId xmlns:a16="http://schemas.microsoft.com/office/drawing/2014/main" id="{2A688B97-DE74-4877-B2BA-C712C3B5C9BD}"/>
              </a:ext>
            </a:extLst>
          </p:cNvPr>
          <p:cNvSpPr/>
          <p:nvPr/>
        </p:nvSpPr>
        <p:spPr>
          <a:xfrm>
            <a:off x="0" y="0"/>
            <a:ext cx="18287996" cy="427511"/>
          </a:xfrm>
          <a:custGeom>
            <a:avLst/>
            <a:gdLst/>
            <a:ahLst/>
            <a:cxnLst/>
            <a:rect l="l" t="t" r="r" b="b"/>
            <a:pathLst>
              <a:path w="4816592" h="112595">
                <a:moveTo>
                  <a:pt x="0" y="0"/>
                </a:moveTo>
                <a:lnTo>
                  <a:pt x="4816592" y="0"/>
                </a:lnTo>
                <a:lnTo>
                  <a:pt x="4816592" y="112595"/>
                </a:lnTo>
                <a:lnTo>
                  <a:pt x="0" y="112595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cap="sq">
            <a:noFill/>
            <a:prstDash val="solid"/>
            <a:miter/>
          </a:ln>
        </p:spPr>
        <p:txBody>
          <a:bodyPr/>
          <a:lstStyle/>
          <a:p>
            <a:endParaRPr lang="ko-KR" alt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6956252"/>
            <a:ext cx="18288000" cy="3363305"/>
            <a:chOff x="0" y="0"/>
            <a:chExt cx="4816593" cy="88580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885809"/>
            </a:xfrm>
            <a:custGeom>
              <a:avLst/>
              <a:gdLst/>
              <a:ahLst/>
              <a:cxnLst/>
              <a:rect l="l" t="t" r="r" b="b"/>
              <a:pathLst>
                <a:path w="4816592" h="885809">
                  <a:moveTo>
                    <a:pt x="0" y="0"/>
                  </a:moveTo>
                  <a:lnTo>
                    <a:pt x="4816592" y="0"/>
                  </a:lnTo>
                  <a:lnTo>
                    <a:pt x="4816592" y="885809"/>
                  </a:lnTo>
                  <a:lnTo>
                    <a:pt x="0" y="885809"/>
                  </a:lnTo>
                  <a:close/>
                </a:path>
              </a:pathLst>
            </a:custGeom>
            <a:solidFill>
              <a:srgbClr val="F0F1F1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16593" cy="9334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4821080" y="3539742"/>
            <a:ext cx="8655365" cy="6674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675"/>
              </a:lnSpc>
              <a:spcBef>
                <a:spcPct val="0"/>
              </a:spcBef>
            </a:pPr>
            <a:r>
              <a:rPr lang="en-US" sz="4054" b="1" spc="222" dirty="0">
                <a:solidFill>
                  <a:schemeClr val="tx1">
                    <a:lumMod val="50000"/>
                    <a:lumOff val="50000"/>
                  </a:schemeClr>
                </a:solidFill>
                <a:latin typeface="Arita Dotum Medium"/>
                <a:ea typeface="Arita Dotum Medium"/>
                <a:cs typeface="Arita Dotum Medium"/>
                <a:sym typeface="Arita Dotum Medium"/>
              </a:rPr>
              <a:t>Thank you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625681" y="4472175"/>
            <a:ext cx="11046164" cy="16170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803"/>
              </a:lnSpc>
            </a:pPr>
            <a:r>
              <a:rPr lang="en-US" sz="9859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ta Dotum Bold"/>
                <a:ea typeface="Arita Dotum Bold"/>
                <a:cs typeface="Arita Dotum Bold"/>
                <a:sym typeface="Arita Dotum Bold"/>
              </a:rPr>
              <a:t>감사합니다</a:t>
            </a:r>
            <a:endParaRPr lang="en-US" sz="9859" b="1" dirty="0">
              <a:solidFill>
                <a:schemeClr val="tx1">
                  <a:lumMod val="50000"/>
                  <a:lumOff val="50000"/>
                </a:schemeClr>
              </a:solidFill>
              <a:latin typeface="Arita Dotum Bold"/>
              <a:ea typeface="Arita Dotum Bold"/>
              <a:cs typeface="Arita Dotum Bold"/>
              <a:sym typeface="Arita Dotum Bold"/>
            </a:endParaRPr>
          </a:p>
        </p:txBody>
      </p:sp>
      <p:sp>
        <p:nvSpPr>
          <p:cNvPr id="19" name="AutoShape 8">
            <a:extLst>
              <a:ext uri="{FF2B5EF4-FFF2-40B4-BE49-F238E27FC236}">
                <a16:creationId xmlns:a16="http://schemas.microsoft.com/office/drawing/2014/main" id="{E4B84E24-AF41-4B6B-92F2-021FC515F536}"/>
              </a:ext>
            </a:extLst>
          </p:cNvPr>
          <p:cNvSpPr/>
          <p:nvPr/>
        </p:nvSpPr>
        <p:spPr>
          <a:xfrm>
            <a:off x="13829884" y="7823256"/>
            <a:ext cx="0" cy="249374"/>
          </a:xfrm>
          <a:prstGeom prst="line">
            <a:avLst/>
          </a:prstGeom>
          <a:ln w="47625" cap="flat">
            <a:solidFill>
              <a:srgbClr val="48664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0" name="AutoShape 9">
            <a:extLst>
              <a:ext uri="{FF2B5EF4-FFF2-40B4-BE49-F238E27FC236}">
                <a16:creationId xmlns:a16="http://schemas.microsoft.com/office/drawing/2014/main" id="{E34DBC26-AB0B-4819-AA49-EFEF68E69C1B}"/>
              </a:ext>
            </a:extLst>
          </p:cNvPr>
          <p:cNvSpPr/>
          <p:nvPr/>
        </p:nvSpPr>
        <p:spPr>
          <a:xfrm>
            <a:off x="13825813" y="8437080"/>
            <a:ext cx="0" cy="249374"/>
          </a:xfrm>
          <a:prstGeom prst="line">
            <a:avLst/>
          </a:prstGeom>
          <a:ln w="47625" cap="flat">
            <a:solidFill>
              <a:srgbClr val="48664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1" name="AutoShape 10">
            <a:extLst>
              <a:ext uri="{FF2B5EF4-FFF2-40B4-BE49-F238E27FC236}">
                <a16:creationId xmlns:a16="http://schemas.microsoft.com/office/drawing/2014/main" id="{B6B1A2BA-B0B0-4BE6-A0BD-6E4C8384EC8C}"/>
              </a:ext>
            </a:extLst>
          </p:cNvPr>
          <p:cNvSpPr/>
          <p:nvPr/>
        </p:nvSpPr>
        <p:spPr>
          <a:xfrm>
            <a:off x="13839409" y="9057475"/>
            <a:ext cx="0" cy="249374"/>
          </a:xfrm>
          <a:prstGeom prst="line">
            <a:avLst/>
          </a:prstGeom>
          <a:ln w="47625" cap="flat">
            <a:solidFill>
              <a:srgbClr val="48664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2" name="TextBox 11">
            <a:extLst>
              <a:ext uri="{FF2B5EF4-FFF2-40B4-BE49-F238E27FC236}">
                <a16:creationId xmlns:a16="http://schemas.microsoft.com/office/drawing/2014/main" id="{31553327-C724-46D5-96D0-CEFE4C437721}"/>
              </a:ext>
            </a:extLst>
          </p:cNvPr>
          <p:cNvSpPr txBox="1"/>
          <p:nvPr/>
        </p:nvSpPr>
        <p:spPr>
          <a:xfrm>
            <a:off x="14134684" y="8990330"/>
            <a:ext cx="3124616" cy="3627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 b="1" dirty="0">
                <a:solidFill>
                  <a:srgbClr val="48664D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yunune96@gmail.com</a:t>
            </a:r>
          </a:p>
        </p:txBody>
      </p:sp>
      <p:sp>
        <p:nvSpPr>
          <p:cNvPr id="23" name="TextBox 12">
            <a:extLst>
              <a:ext uri="{FF2B5EF4-FFF2-40B4-BE49-F238E27FC236}">
                <a16:creationId xmlns:a16="http://schemas.microsoft.com/office/drawing/2014/main" id="{20009863-B39C-4D85-A794-DD6D9F03C79C}"/>
              </a:ext>
            </a:extLst>
          </p:cNvPr>
          <p:cNvSpPr txBox="1"/>
          <p:nvPr/>
        </p:nvSpPr>
        <p:spPr>
          <a:xfrm>
            <a:off x="14134683" y="8369935"/>
            <a:ext cx="2943283" cy="3627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 b="1" dirty="0">
                <a:solidFill>
                  <a:srgbClr val="48664D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010 3784 2660</a:t>
            </a:r>
          </a:p>
        </p:txBody>
      </p:sp>
      <p:sp>
        <p:nvSpPr>
          <p:cNvPr id="24" name="TextBox 13">
            <a:extLst>
              <a:ext uri="{FF2B5EF4-FFF2-40B4-BE49-F238E27FC236}">
                <a16:creationId xmlns:a16="http://schemas.microsoft.com/office/drawing/2014/main" id="{4AF4206D-9EC0-4E46-B043-AAE3A825EE65}"/>
              </a:ext>
            </a:extLst>
          </p:cNvPr>
          <p:cNvSpPr txBox="1"/>
          <p:nvPr/>
        </p:nvSpPr>
        <p:spPr>
          <a:xfrm>
            <a:off x="14134684" y="7752046"/>
            <a:ext cx="2943283" cy="3627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79"/>
              </a:lnSpc>
              <a:spcBef>
                <a:spcPct val="0"/>
              </a:spcBef>
            </a:pPr>
            <a:r>
              <a:rPr lang="ko-KR" altLang="en-US" sz="2199" b="1" u="none" strike="noStrike" dirty="0" err="1">
                <a:solidFill>
                  <a:srgbClr val="48664D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김윤우</a:t>
            </a:r>
            <a:endParaRPr lang="en-US" sz="2199" b="1" u="none" strike="noStrike" dirty="0">
              <a:solidFill>
                <a:srgbClr val="48664D"/>
              </a:solidFill>
              <a:latin typeface="Arita Dotum Light"/>
              <a:ea typeface="Arita Dotum Light"/>
              <a:cs typeface="Arita Dotum Light"/>
              <a:sym typeface="Arita Dotum Light"/>
            </a:endParaRPr>
          </a:p>
        </p:txBody>
      </p:sp>
      <p:sp>
        <p:nvSpPr>
          <p:cNvPr id="25" name="Freeform 30">
            <a:extLst>
              <a:ext uri="{FF2B5EF4-FFF2-40B4-BE49-F238E27FC236}">
                <a16:creationId xmlns:a16="http://schemas.microsoft.com/office/drawing/2014/main" id="{B9E00592-041B-48EB-BED6-768D1452E827}"/>
              </a:ext>
            </a:extLst>
          </p:cNvPr>
          <p:cNvSpPr/>
          <p:nvPr/>
        </p:nvSpPr>
        <p:spPr>
          <a:xfrm>
            <a:off x="0" y="0"/>
            <a:ext cx="18287996" cy="427511"/>
          </a:xfrm>
          <a:custGeom>
            <a:avLst/>
            <a:gdLst/>
            <a:ahLst/>
            <a:cxnLst/>
            <a:rect l="l" t="t" r="r" b="b"/>
            <a:pathLst>
              <a:path w="4816592" h="112595">
                <a:moveTo>
                  <a:pt x="0" y="0"/>
                </a:moveTo>
                <a:lnTo>
                  <a:pt x="4816592" y="0"/>
                </a:lnTo>
                <a:lnTo>
                  <a:pt x="4816592" y="112595"/>
                </a:lnTo>
                <a:lnTo>
                  <a:pt x="0" y="112595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cap="sq">
            <a:noFill/>
            <a:prstDash val="solid"/>
            <a:miter/>
          </a:ln>
        </p:spPr>
        <p:txBody>
          <a:bodyPr/>
          <a:lstStyle/>
          <a:p>
            <a:endParaRPr lang="ko-KR" alt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0BF90DA0-4977-476D-A6B9-B1CA663D9698}"/>
              </a:ext>
            </a:extLst>
          </p:cNvPr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grpSp>
          <p:nvGrpSpPr>
            <p:cNvPr id="26" name="Group 26"/>
            <p:cNvGrpSpPr/>
            <p:nvPr/>
          </p:nvGrpSpPr>
          <p:grpSpPr>
            <a:xfrm>
              <a:off x="0" y="427511"/>
              <a:ext cx="8839200" cy="9859489"/>
              <a:chOff x="0" y="0"/>
              <a:chExt cx="1799076" cy="2596738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1799076" cy="2596738"/>
              </a:xfrm>
              <a:custGeom>
                <a:avLst/>
                <a:gdLst/>
                <a:ahLst/>
                <a:cxnLst/>
                <a:rect l="l" t="t" r="r" b="b"/>
                <a:pathLst>
                  <a:path w="1799076" h="2596738">
                    <a:moveTo>
                      <a:pt x="0" y="0"/>
                    </a:moveTo>
                    <a:lnTo>
                      <a:pt x="1799076" y="0"/>
                    </a:lnTo>
                    <a:lnTo>
                      <a:pt x="1799076" y="2596738"/>
                    </a:lnTo>
                    <a:lnTo>
                      <a:pt x="0" y="2596738"/>
                    </a:lnTo>
                    <a:close/>
                  </a:path>
                </a:pathLst>
              </a:custGeom>
              <a:solidFill>
                <a:srgbClr val="F0F1F1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28" name="TextBox 28"/>
              <p:cNvSpPr txBox="1"/>
              <p:nvPr/>
            </p:nvSpPr>
            <p:spPr>
              <a:xfrm>
                <a:off x="0" y="-47625"/>
                <a:ext cx="1799076" cy="264436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29" name="Group 29"/>
            <p:cNvGrpSpPr/>
            <p:nvPr/>
          </p:nvGrpSpPr>
          <p:grpSpPr>
            <a:xfrm>
              <a:off x="0" y="0"/>
              <a:ext cx="18288000" cy="427511"/>
              <a:chOff x="0" y="0"/>
              <a:chExt cx="4816593" cy="112595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0" y="0"/>
                <a:ext cx="4816592" cy="112595"/>
              </a:xfrm>
              <a:custGeom>
                <a:avLst/>
                <a:gdLst/>
                <a:ahLst/>
                <a:cxnLst/>
                <a:rect l="l" t="t" r="r" b="b"/>
                <a:pathLst>
                  <a:path w="4816592" h="112595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112595"/>
                    </a:lnTo>
                    <a:lnTo>
                      <a:pt x="0" y="112595"/>
                    </a:ln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31" name="TextBox 31"/>
              <p:cNvSpPr txBox="1"/>
              <p:nvPr/>
            </p:nvSpPr>
            <p:spPr>
              <a:xfrm>
                <a:off x="0" y="-47625"/>
                <a:ext cx="4816593" cy="16022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grpSp>
        <p:nvGrpSpPr>
          <p:cNvPr id="2" name="Group 2"/>
          <p:cNvGrpSpPr/>
          <p:nvPr/>
        </p:nvGrpSpPr>
        <p:grpSpPr>
          <a:xfrm>
            <a:off x="990600" y="3254274"/>
            <a:ext cx="686004" cy="686004"/>
            <a:chOff x="0" y="0"/>
            <a:chExt cx="812800" cy="812800"/>
          </a:xfrm>
          <a:solidFill>
            <a:schemeClr val="tx1"/>
          </a:solidFill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grpFill/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79"/>
                </a:lnSpc>
                <a:spcBef>
                  <a:spcPct val="0"/>
                </a:spcBef>
              </a:pPr>
              <a:r>
                <a:rPr lang="en-US" sz="2699" b="1" dirty="0">
                  <a:solidFill>
                    <a:srgbClr val="F0F1F1"/>
                  </a:solidFill>
                  <a:latin typeface="Arita Dotum Semi-Bold"/>
                  <a:ea typeface="Arita Dotum Semi-Bold"/>
                  <a:cs typeface="Arita Dotum Semi-Bold"/>
                  <a:sym typeface="Arita Dotum Semi-Bold"/>
                </a:rPr>
                <a:t>01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90600" y="4430676"/>
            <a:ext cx="686004" cy="686004"/>
            <a:chOff x="0" y="0"/>
            <a:chExt cx="812800" cy="812800"/>
          </a:xfrm>
          <a:solidFill>
            <a:schemeClr val="tx1"/>
          </a:solidFill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grpFill/>
            <a:ln cap="sq">
              <a:noFill/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79"/>
                </a:lnSpc>
                <a:spcBef>
                  <a:spcPct val="0"/>
                </a:spcBef>
              </a:pPr>
              <a:r>
                <a:rPr lang="en-US" sz="2699" b="1">
                  <a:solidFill>
                    <a:srgbClr val="F0F1F1"/>
                  </a:solidFill>
                  <a:latin typeface="Arita Dotum Semi-Bold"/>
                  <a:ea typeface="Arita Dotum Semi-Bold"/>
                  <a:cs typeface="Arita Dotum Semi-Bold"/>
                  <a:sym typeface="Arita Dotum Semi-Bold"/>
                </a:rPr>
                <a:t>02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990600" y="5602454"/>
            <a:ext cx="686004" cy="686004"/>
            <a:chOff x="0" y="0"/>
            <a:chExt cx="812800" cy="812800"/>
          </a:xfrm>
          <a:solidFill>
            <a:schemeClr val="tx1"/>
          </a:solidFill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grpFill/>
            <a:ln cap="sq">
              <a:noFill/>
              <a:prstDash val="solid"/>
              <a:miter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79"/>
                </a:lnSpc>
                <a:spcBef>
                  <a:spcPct val="0"/>
                </a:spcBef>
              </a:pPr>
              <a:r>
                <a:rPr lang="en-US" sz="2699" b="1">
                  <a:solidFill>
                    <a:srgbClr val="F0F1F1"/>
                  </a:solidFill>
                  <a:latin typeface="Arita Dotum Semi-Bold"/>
                  <a:ea typeface="Arita Dotum Semi-Bold"/>
                  <a:cs typeface="Arita Dotum Semi-Bold"/>
                  <a:sym typeface="Arita Dotum Semi-Bold"/>
                </a:rPr>
                <a:t>03</a:t>
              </a:r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2150355" y="3382964"/>
            <a:ext cx="2421243" cy="419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39"/>
              </a:lnSpc>
            </a:pPr>
            <a:r>
              <a:rPr lang="ko-KR" altLang="en-US" sz="2699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ta Dotum Semi-Bold"/>
                <a:ea typeface="Arita Dotum Semi-Bold"/>
                <a:cs typeface="Arita Dotum Semi-Bold"/>
                <a:sym typeface="Arita Dotum Semi-Bold"/>
              </a:rPr>
              <a:t>프로젝트 기획</a:t>
            </a:r>
            <a:endParaRPr lang="en-US" sz="2699" b="1" dirty="0">
              <a:solidFill>
                <a:schemeClr val="tx1">
                  <a:lumMod val="50000"/>
                  <a:lumOff val="50000"/>
                </a:schemeClr>
              </a:solidFill>
              <a:latin typeface="Arita Dotum Semi-Bold"/>
              <a:ea typeface="Arita Dotum Semi-Bold"/>
              <a:cs typeface="Arita Dotum Semi-Bold"/>
              <a:sym typeface="Arita Dotum Semi-Bold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2150355" y="4559365"/>
            <a:ext cx="2421243" cy="419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39"/>
              </a:lnSpc>
            </a:pPr>
            <a:r>
              <a:rPr lang="ko-KR" altLang="en-US" sz="2699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ta Dotum Semi-Bold"/>
                <a:ea typeface="Arita Dotum Semi-Bold"/>
                <a:cs typeface="Arita Dotum Semi-Bold"/>
                <a:sym typeface="Arita Dotum Semi-Bold"/>
              </a:rPr>
              <a:t>핵심 기능</a:t>
            </a:r>
            <a:endParaRPr lang="en-US" sz="2699" b="1" dirty="0">
              <a:solidFill>
                <a:schemeClr val="tx1">
                  <a:lumMod val="50000"/>
                  <a:lumOff val="50000"/>
                </a:schemeClr>
              </a:solidFill>
              <a:latin typeface="Arita Dotum Semi-Bold"/>
              <a:ea typeface="Arita Dotum Semi-Bold"/>
              <a:cs typeface="Arita Dotum Semi-Bold"/>
              <a:sym typeface="Arita Dotum Semi-Bold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2150355" y="5731144"/>
            <a:ext cx="2421243" cy="419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39"/>
              </a:lnSpc>
            </a:pPr>
            <a:r>
              <a:rPr lang="ko-KR" altLang="en-US" sz="2699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ta Dotum Semi-Bold"/>
                <a:ea typeface="Arita Dotum Semi-Bold"/>
                <a:cs typeface="Arita Dotum Semi-Bold"/>
                <a:sym typeface="Arita Dotum Semi-Bold"/>
              </a:rPr>
              <a:t>정리 및 </a:t>
            </a:r>
            <a:r>
              <a:rPr lang="en-US" altLang="ko-KR" sz="2699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ta Dotum Semi-Bold"/>
                <a:ea typeface="Arita Dotum Semi-Bold"/>
                <a:cs typeface="Arita Dotum Semi-Bold"/>
                <a:sym typeface="Arita Dotum Semi-Bold"/>
              </a:rPr>
              <a:t>QnA</a:t>
            </a:r>
            <a:endParaRPr lang="en-US" sz="2699" b="1" dirty="0">
              <a:solidFill>
                <a:schemeClr val="tx1">
                  <a:lumMod val="50000"/>
                  <a:lumOff val="50000"/>
                </a:schemeClr>
              </a:solidFill>
              <a:latin typeface="Arita Dotum Semi-Bold"/>
              <a:ea typeface="Arita Dotum Semi-Bold"/>
              <a:cs typeface="Arita Dotum Semi-Bold"/>
              <a:sym typeface="Arita Dotum Semi-Bold"/>
            </a:endParaRPr>
          </a:p>
        </p:txBody>
      </p:sp>
      <p:sp>
        <p:nvSpPr>
          <p:cNvPr id="44" name="AutoShape 21">
            <a:extLst>
              <a:ext uri="{FF2B5EF4-FFF2-40B4-BE49-F238E27FC236}">
                <a16:creationId xmlns:a16="http://schemas.microsoft.com/office/drawing/2014/main" id="{47529770-B9A5-438F-8F69-1866CEE1677D}"/>
              </a:ext>
            </a:extLst>
          </p:cNvPr>
          <p:cNvSpPr/>
          <p:nvPr/>
        </p:nvSpPr>
        <p:spPr>
          <a:xfrm>
            <a:off x="990600" y="2240588"/>
            <a:ext cx="5962576" cy="0"/>
          </a:xfrm>
          <a:prstGeom prst="line">
            <a:avLst/>
          </a:prstGeom>
          <a:ln w="28575" cap="rnd">
            <a:solidFill>
              <a:srgbClr val="48664D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45" name="TextBox 23">
            <a:extLst>
              <a:ext uri="{FF2B5EF4-FFF2-40B4-BE49-F238E27FC236}">
                <a16:creationId xmlns:a16="http://schemas.microsoft.com/office/drawing/2014/main" id="{2B0E4B3A-0430-4723-8BBF-678AE5A7FABB}"/>
              </a:ext>
            </a:extLst>
          </p:cNvPr>
          <p:cNvSpPr txBox="1"/>
          <p:nvPr/>
        </p:nvSpPr>
        <p:spPr>
          <a:xfrm>
            <a:off x="990600" y="1594387"/>
            <a:ext cx="5962576" cy="4371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239"/>
              </a:lnSpc>
              <a:spcBef>
                <a:spcPct val="0"/>
              </a:spcBef>
            </a:pPr>
            <a:r>
              <a:rPr lang="ko-KR" altLang="en-US" sz="4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ta Dotum Semi-Bold"/>
                <a:ea typeface="Arita Dotum Semi-Bold"/>
                <a:cs typeface="Arita Dotum Semi-Bold"/>
                <a:sym typeface="Arita Dotum Semi-Bold"/>
              </a:rPr>
              <a:t>프로젝트 개요</a:t>
            </a:r>
            <a:endParaRPr lang="en-US" sz="4400" b="1" dirty="0">
              <a:solidFill>
                <a:schemeClr val="tx1">
                  <a:lumMod val="50000"/>
                  <a:lumOff val="50000"/>
                </a:schemeClr>
              </a:solidFill>
              <a:latin typeface="Arita Dotum Semi-Bold"/>
              <a:ea typeface="Arita Dotum Semi-Bold"/>
              <a:cs typeface="Arita Dotum Semi-Bold"/>
              <a:sym typeface="Arita Dotum Semi-Bol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6"/>
          <p:cNvGrpSpPr/>
          <p:nvPr/>
        </p:nvGrpSpPr>
        <p:grpSpPr>
          <a:xfrm>
            <a:off x="3196397" y="5528586"/>
            <a:ext cx="3714750" cy="3104548"/>
            <a:chOff x="0" y="0"/>
            <a:chExt cx="978370" cy="81765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978370" cy="817659"/>
            </a:xfrm>
            <a:custGeom>
              <a:avLst/>
              <a:gdLst/>
              <a:ahLst/>
              <a:cxnLst/>
              <a:rect l="l" t="t" r="r" b="b"/>
              <a:pathLst>
                <a:path w="978370" h="817659">
                  <a:moveTo>
                    <a:pt x="0" y="0"/>
                  </a:moveTo>
                  <a:lnTo>
                    <a:pt x="978370" y="0"/>
                  </a:lnTo>
                  <a:lnTo>
                    <a:pt x="978370" y="817659"/>
                  </a:lnTo>
                  <a:lnTo>
                    <a:pt x="0" y="817659"/>
                  </a:lnTo>
                  <a:close/>
                </a:path>
              </a:pathLst>
            </a:custGeom>
            <a:solidFill>
              <a:srgbClr val="F0F1F1"/>
            </a:solidFill>
            <a:ln cap="sq">
              <a:noFill/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978370" cy="8652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3196397" y="3798341"/>
            <a:ext cx="3714750" cy="1754315"/>
            <a:chOff x="0" y="0"/>
            <a:chExt cx="978370" cy="462042"/>
          </a:xfrm>
          <a:solidFill>
            <a:schemeClr val="tx1"/>
          </a:solidFill>
        </p:grpSpPr>
        <p:sp>
          <p:nvSpPr>
            <p:cNvPr id="10" name="Freeform 10"/>
            <p:cNvSpPr/>
            <p:nvPr/>
          </p:nvSpPr>
          <p:spPr>
            <a:xfrm>
              <a:off x="0" y="0"/>
              <a:ext cx="978370" cy="462042"/>
            </a:xfrm>
            <a:custGeom>
              <a:avLst/>
              <a:gdLst/>
              <a:ahLst/>
              <a:cxnLst/>
              <a:rect l="l" t="t" r="r" b="b"/>
              <a:pathLst>
                <a:path w="978370" h="462042">
                  <a:moveTo>
                    <a:pt x="0" y="0"/>
                  </a:moveTo>
                  <a:lnTo>
                    <a:pt x="978370" y="0"/>
                  </a:lnTo>
                  <a:lnTo>
                    <a:pt x="978370" y="462042"/>
                  </a:lnTo>
                  <a:lnTo>
                    <a:pt x="0" y="462042"/>
                  </a:lnTo>
                  <a:close/>
                </a:path>
              </a:pathLst>
            </a:custGeom>
            <a:grpFill/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978370" cy="509667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7442218" y="5528586"/>
            <a:ext cx="3714750" cy="3104548"/>
            <a:chOff x="0" y="0"/>
            <a:chExt cx="978370" cy="817659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978370" cy="817659"/>
            </a:xfrm>
            <a:custGeom>
              <a:avLst/>
              <a:gdLst/>
              <a:ahLst/>
              <a:cxnLst/>
              <a:rect l="l" t="t" r="r" b="b"/>
              <a:pathLst>
                <a:path w="978370" h="817659">
                  <a:moveTo>
                    <a:pt x="0" y="0"/>
                  </a:moveTo>
                  <a:lnTo>
                    <a:pt x="978370" y="0"/>
                  </a:lnTo>
                  <a:lnTo>
                    <a:pt x="978370" y="817659"/>
                  </a:lnTo>
                  <a:lnTo>
                    <a:pt x="0" y="817659"/>
                  </a:lnTo>
                  <a:close/>
                </a:path>
              </a:pathLst>
            </a:custGeom>
            <a:solidFill>
              <a:srgbClr val="F0F1F1"/>
            </a:solidFill>
            <a:ln cap="sq">
              <a:noFill/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47625"/>
              <a:ext cx="978370" cy="8652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1691545" y="5528586"/>
            <a:ext cx="3714750" cy="3104548"/>
            <a:chOff x="0" y="0"/>
            <a:chExt cx="978370" cy="817659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978370" cy="817659"/>
            </a:xfrm>
            <a:custGeom>
              <a:avLst/>
              <a:gdLst/>
              <a:ahLst/>
              <a:cxnLst/>
              <a:rect l="l" t="t" r="r" b="b"/>
              <a:pathLst>
                <a:path w="978370" h="817659">
                  <a:moveTo>
                    <a:pt x="0" y="0"/>
                  </a:moveTo>
                  <a:lnTo>
                    <a:pt x="978370" y="0"/>
                  </a:lnTo>
                  <a:lnTo>
                    <a:pt x="978370" y="817659"/>
                  </a:lnTo>
                  <a:lnTo>
                    <a:pt x="0" y="817659"/>
                  </a:lnTo>
                  <a:close/>
                </a:path>
              </a:pathLst>
            </a:custGeom>
            <a:solidFill>
              <a:srgbClr val="F0F1F1"/>
            </a:solidFill>
            <a:ln cap="sq">
              <a:noFill/>
              <a:prstDash val="solid"/>
              <a:miter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-47625"/>
              <a:ext cx="978370" cy="8652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7442218" y="3798341"/>
            <a:ext cx="3714750" cy="1754315"/>
            <a:chOff x="0" y="0"/>
            <a:chExt cx="978370" cy="462042"/>
          </a:xfrm>
          <a:solidFill>
            <a:schemeClr val="tx1"/>
          </a:solidFill>
        </p:grpSpPr>
        <p:sp>
          <p:nvSpPr>
            <p:cNvPr id="19" name="Freeform 19"/>
            <p:cNvSpPr/>
            <p:nvPr/>
          </p:nvSpPr>
          <p:spPr>
            <a:xfrm>
              <a:off x="0" y="0"/>
              <a:ext cx="978370" cy="462042"/>
            </a:xfrm>
            <a:custGeom>
              <a:avLst/>
              <a:gdLst/>
              <a:ahLst/>
              <a:cxnLst/>
              <a:rect l="l" t="t" r="r" b="b"/>
              <a:pathLst>
                <a:path w="978370" h="462042">
                  <a:moveTo>
                    <a:pt x="0" y="0"/>
                  </a:moveTo>
                  <a:lnTo>
                    <a:pt x="978370" y="0"/>
                  </a:lnTo>
                  <a:lnTo>
                    <a:pt x="978370" y="462042"/>
                  </a:lnTo>
                  <a:lnTo>
                    <a:pt x="0" y="462042"/>
                  </a:lnTo>
                  <a:close/>
                </a:path>
              </a:pathLst>
            </a:custGeom>
            <a:grpFill/>
            <a:ln cap="sq">
              <a:noFill/>
              <a:prstDash val="solid"/>
              <a:miter/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0" y="-47625"/>
              <a:ext cx="978370" cy="509667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1691545" y="3798341"/>
            <a:ext cx="3714750" cy="1754315"/>
            <a:chOff x="0" y="0"/>
            <a:chExt cx="978370" cy="462042"/>
          </a:xfrm>
          <a:solidFill>
            <a:schemeClr val="tx1"/>
          </a:solidFill>
        </p:grpSpPr>
        <p:sp>
          <p:nvSpPr>
            <p:cNvPr id="22" name="Freeform 22"/>
            <p:cNvSpPr/>
            <p:nvPr/>
          </p:nvSpPr>
          <p:spPr>
            <a:xfrm>
              <a:off x="0" y="0"/>
              <a:ext cx="978370" cy="462042"/>
            </a:xfrm>
            <a:custGeom>
              <a:avLst/>
              <a:gdLst/>
              <a:ahLst/>
              <a:cxnLst/>
              <a:rect l="l" t="t" r="r" b="b"/>
              <a:pathLst>
                <a:path w="978370" h="462042">
                  <a:moveTo>
                    <a:pt x="0" y="0"/>
                  </a:moveTo>
                  <a:lnTo>
                    <a:pt x="978370" y="0"/>
                  </a:lnTo>
                  <a:lnTo>
                    <a:pt x="978370" y="462042"/>
                  </a:lnTo>
                  <a:lnTo>
                    <a:pt x="0" y="462042"/>
                  </a:lnTo>
                  <a:close/>
                </a:path>
              </a:pathLst>
            </a:custGeom>
            <a:grpFill/>
            <a:ln cap="sq">
              <a:noFill/>
              <a:prstDash val="solid"/>
              <a:miter/>
            </a:ln>
          </p:spPr>
        </p:sp>
        <p:sp>
          <p:nvSpPr>
            <p:cNvPr id="23" name="TextBox 23"/>
            <p:cNvSpPr txBox="1"/>
            <p:nvPr/>
          </p:nvSpPr>
          <p:spPr>
            <a:xfrm>
              <a:off x="0" y="-47625"/>
              <a:ext cx="978370" cy="509667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4" name="Freeform 24"/>
          <p:cNvSpPr/>
          <p:nvPr/>
        </p:nvSpPr>
        <p:spPr>
          <a:xfrm>
            <a:off x="12986767" y="4114888"/>
            <a:ext cx="1124305" cy="1121222"/>
          </a:xfrm>
          <a:custGeom>
            <a:avLst/>
            <a:gdLst/>
            <a:ahLst/>
            <a:cxnLst/>
            <a:rect l="l" t="t" r="r" b="b"/>
            <a:pathLst>
              <a:path w="1124305" h="1121222">
                <a:moveTo>
                  <a:pt x="0" y="0"/>
                </a:moveTo>
                <a:lnTo>
                  <a:pt x="1124305" y="0"/>
                </a:lnTo>
                <a:lnTo>
                  <a:pt x="1124305" y="1121222"/>
                </a:lnTo>
                <a:lnTo>
                  <a:pt x="0" y="11212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8768532" y="4140561"/>
            <a:ext cx="1065629" cy="1140264"/>
          </a:xfrm>
          <a:custGeom>
            <a:avLst/>
            <a:gdLst/>
            <a:ahLst/>
            <a:cxnLst/>
            <a:rect l="l" t="t" r="r" b="b"/>
            <a:pathLst>
              <a:path w="1065629" h="1140264">
                <a:moveTo>
                  <a:pt x="0" y="0"/>
                </a:moveTo>
                <a:lnTo>
                  <a:pt x="1065628" y="0"/>
                </a:lnTo>
                <a:lnTo>
                  <a:pt x="1065628" y="1140264"/>
                </a:lnTo>
                <a:lnTo>
                  <a:pt x="0" y="114026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4456418" y="4114888"/>
            <a:ext cx="1192378" cy="1092476"/>
          </a:xfrm>
          <a:custGeom>
            <a:avLst/>
            <a:gdLst/>
            <a:ahLst/>
            <a:cxnLst/>
            <a:rect l="l" t="t" r="r" b="b"/>
            <a:pathLst>
              <a:path w="1192378" h="1092476">
                <a:moveTo>
                  <a:pt x="0" y="0"/>
                </a:moveTo>
                <a:lnTo>
                  <a:pt x="1192378" y="0"/>
                </a:lnTo>
                <a:lnTo>
                  <a:pt x="1192378" y="1092475"/>
                </a:lnTo>
                <a:lnTo>
                  <a:pt x="0" y="109247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8" name="TextBox 28"/>
          <p:cNvSpPr txBox="1"/>
          <p:nvPr/>
        </p:nvSpPr>
        <p:spPr>
          <a:xfrm>
            <a:off x="4982342" y="1389414"/>
            <a:ext cx="8334385" cy="12650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780"/>
              </a:lnSpc>
            </a:pPr>
            <a:r>
              <a:rPr lang="en-US" sz="77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ta Dotum Bold"/>
                <a:ea typeface="Arita Dotum Bold"/>
                <a:cs typeface="Arita Dotum Bold"/>
                <a:sym typeface="Arita Dotum Bold"/>
              </a:rPr>
              <a:t>프로젝트</a:t>
            </a:r>
            <a:r>
              <a:rPr lang="en-US" sz="77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ta Dotum Bold"/>
                <a:ea typeface="Arita Dotum Bold"/>
                <a:cs typeface="Arita Dotum Bold"/>
                <a:sym typeface="Arita Dotum Bold"/>
              </a:rPr>
              <a:t> </a:t>
            </a:r>
            <a:r>
              <a:rPr lang="ko-KR" altLang="en-US" sz="77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ta Dotum Bold"/>
                <a:ea typeface="Arita Dotum Bold"/>
                <a:cs typeface="Arita Dotum Bold"/>
                <a:sym typeface="Arita Dotum Bold"/>
              </a:rPr>
              <a:t>기획</a:t>
            </a:r>
            <a:endParaRPr lang="en-US" sz="7700" b="1" dirty="0">
              <a:solidFill>
                <a:schemeClr val="tx1">
                  <a:lumMod val="50000"/>
                  <a:lumOff val="50000"/>
                </a:schemeClr>
              </a:solidFill>
              <a:latin typeface="Arita Dotum Bold"/>
              <a:ea typeface="Arita Dotum Bold"/>
              <a:cs typeface="Arita Dotum Bold"/>
              <a:sym typeface="Arita Dotum Bold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3196397" y="6051111"/>
            <a:ext cx="3712421" cy="419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239"/>
              </a:lnSpc>
              <a:spcBef>
                <a:spcPct val="0"/>
              </a:spcBef>
            </a:pPr>
            <a:r>
              <a:rPr lang="ko-KR" altLang="en-US" sz="2699" b="1" u="none" strike="noStrike" dirty="0">
                <a:solidFill>
                  <a:srgbClr val="48664D"/>
                </a:solidFill>
                <a:latin typeface="Arita Dotum Semi-Bold"/>
                <a:ea typeface="Arita Dotum Semi-Bold"/>
                <a:cs typeface="Arita Dotum Semi-Bold"/>
                <a:sym typeface="Arita Dotum Semi-Bold"/>
              </a:rPr>
              <a:t>개발 기획 수립</a:t>
            </a:r>
            <a:endParaRPr lang="en-US" sz="2699" b="1" u="none" strike="noStrike" dirty="0">
              <a:solidFill>
                <a:srgbClr val="48664D"/>
              </a:solidFill>
              <a:latin typeface="Arita Dotum Semi-Bold"/>
              <a:ea typeface="Arita Dotum Semi-Bold"/>
              <a:cs typeface="Arita Dotum Semi-Bold"/>
              <a:sym typeface="Arita Dotum Semi-Bold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7443971" y="6051111"/>
            <a:ext cx="3712997" cy="419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239"/>
              </a:lnSpc>
              <a:spcBef>
                <a:spcPct val="0"/>
              </a:spcBef>
            </a:pPr>
            <a:r>
              <a:rPr lang="ko-KR" altLang="en-US" sz="2699" b="1" dirty="0">
                <a:solidFill>
                  <a:srgbClr val="48664D"/>
                </a:solidFill>
                <a:latin typeface="Arita Dotum Semi-Bold"/>
                <a:ea typeface="Arita Dotum Semi-Bold"/>
                <a:cs typeface="Arita Dotum Semi-Bold"/>
                <a:sym typeface="Arita Dotum Semi-Bold"/>
              </a:rPr>
              <a:t>프로젝트 구조 수립</a:t>
            </a:r>
            <a:endParaRPr lang="en-US" sz="2699" b="1" u="none" strike="noStrike" dirty="0">
              <a:solidFill>
                <a:srgbClr val="48664D"/>
              </a:solidFill>
              <a:latin typeface="Arita Dotum Semi-Bold"/>
              <a:ea typeface="Arita Dotum Semi-Bold"/>
              <a:cs typeface="Arita Dotum Semi-Bold"/>
              <a:sym typeface="Arita Dotum Semi-Bold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11690368" y="6051111"/>
            <a:ext cx="3715927" cy="419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239"/>
              </a:lnSpc>
              <a:spcBef>
                <a:spcPct val="0"/>
              </a:spcBef>
            </a:pPr>
            <a:r>
              <a:rPr lang="ko-KR" altLang="en-US" sz="2699" b="1" u="none" strike="noStrike" dirty="0">
                <a:solidFill>
                  <a:srgbClr val="48664D"/>
                </a:solidFill>
                <a:latin typeface="Arita Dotum Semi-Bold"/>
                <a:ea typeface="Arita Dotum Semi-Bold"/>
                <a:cs typeface="Arita Dotum Semi-Bold"/>
                <a:sym typeface="Arita Dotum Semi-Bold"/>
              </a:rPr>
              <a:t>기능 구현</a:t>
            </a:r>
            <a:endParaRPr lang="en-US" sz="2699" b="1" u="none" strike="noStrike" dirty="0">
              <a:solidFill>
                <a:srgbClr val="48664D"/>
              </a:solidFill>
              <a:latin typeface="Arita Dotum Semi-Bold"/>
              <a:ea typeface="Arita Dotum Semi-Bold"/>
              <a:cs typeface="Arita Dotum Semi-Bold"/>
              <a:sym typeface="Arita Dotum Semi-Bold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3614427" y="6732128"/>
            <a:ext cx="2878690" cy="11931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189"/>
              </a:lnSpc>
            </a:pPr>
            <a:r>
              <a:rPr lang="ko-KR" altLang="en-US" sz="2199" b="1" dirty="0">
                <a:solidFill>
                  <a:srgbClr val="48664D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핵심 기능 기획 후 그에 상응하는 개발 도구 선정</a:t>
            </a:r>
            <a:r>
              <a:rPr lang="en-US" altLang="ko-KR" sz="2199" b="1" dirty="0">
                <a:solidFill>
                  <a:srgbClr val="48664D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</a:t>
            </a:r>
            <a:r>
              <a:rPr lang="ko-KR" altLang="en-US" sz="2199" b="1" dirty="0">
                <a:solidFill>
                  <a:srgbClr val="48664D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및 문서작성</a:t>
            </a:r>
            <a:endParaRPr lang="en-US" altLang="ko-KR" sz="2199" b="1" dirty="0">
              <a:solidFill>
                <a:srgbClr val="48664D"/>
              </a:solidFill>
              <a:latin typeface="Arita Dotum Light"/>
              <a:ea typeface="Arita Dotum Light"/>
              <a:cs typeface="Arita Dotum Light"/>
              <a:sym typeface="Arita Dotum Light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12109575" y="6732128"/>
            <a:ext cx="2878690" cy="1603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189"/>
              </a:lnSpc>
            </a:pPr>
            <a:r>
              <a:rPr lang="ko-KR" altLang="en-US" sz="2199" b="1" dirty="0">
                <a:solidFill>
                  <a:srgbClr val="48664D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기획문서와 프로젝트 구조에 따른 핵심 기능 구현 및 </a:t>
            </a:r>
            <a:r>
              <a:rPr lang="en-US" altLang="ko-KR" sz="2199" b="1" dirty="0">
                <a:solidFill>
                  <a:srgbClr val="48664D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QA</a:t>
            </a:r>
            <a:r>
              <a:rPr lang="ko-KR" altLang="en-US" sz="2199" b="1" dirty="0">
                <a:solidFill>
                  <a:srgbClr val="48664D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진행으로 자체 테스트</a:t>
            </a:r>
            <a:endParaRPr lang="en-US" sz="2199" b="1" dirty="0">
              <a:solidFill>
                <a:srgbClr val="48664D"/>
              </a:solidFill>
              <a:latin typeface="Arita Dotum Light"/>
              <a:ea typeface="Arita Dotum Light"/>
              <a:cs typeface="Arita Dotum Light"/>
              <a:sym typeface="Arita Dotum Light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7860248" y="6732128"/>
            <a:ext cx="2878690" cy="11931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189"/>
              </a:lnSpc>
            </a:pPr>
            <a:r>
              <a:rPr lang="ko-KR" altLang="en-US" sz="2199" b="1" dirty="0">
                <a:solidFill>
                  <a:srgbClr val="48664D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기획안에 따른 프로젝트 전체 구조 설계 및 핵심 기술 스택 선정 </a:t>
            </a:r>
            <a:endParaRPr lang="en-US" sz="2199" b="1" dirty="0">
              <a:solidFill>
                <a:srgbClr val="48664D"/>
              </a:solidFill>
              <a:latin typeface="Arita Dotum Light"/>
              <a:ea typeface="Arita Dotum Light"/>
              <a:cs typeface="Arita Dotum Light"/>
              <a:sym typeface="Arita Dotum Light"/>
            </a:endParaRPr>
          </a:p>
        </p:txBody>
      </p:sp>
      <p:grpSp>
        <p:nvGrpSpPr>
          <p:cNvPr id="38" name="Group 29">
            <a:extLst>
              <a:ext uri="{FF2B5EF4-FFF2-40B4-BE49-F238E27FC236}">
                <a16:creationId xmlns:a16="http://schemas.microsoft.com/office/drawing/2014/main" id="{5232D099-9946-4BA7-8626-F3E1F4AA3B71}"/>
              </a:ext>
            </a:extLst>
          </p:cNvPr>
          <p:cNvGrpSpPr/>
          <p:nvPr/>
        </p:nvGrpSpPr>
        <p:grpSpPr>
          <a:xfrm>
            <a:off x="0" y="0"/>
            <a:ext cx="18288000" cy="427511"/>
            <a:chOff x="0" y="0"/>
            <a:chExt cx="4816593" cy="112595"/>
          </a:xfrm>
        </p:grpSpPr>
        <p:sp>
          <p:nvSpPr>
            <p:cNvPr id="39" name="Freeform 30">
              <a:extLst>
                <a:ext uri="{FF2B5EF4-FFF2-40B4-BE49-F238E27FC236}">
                  <a16:creationId xmlns:a16="http://schemas.microsoft.com/office/drawing/2014/main" id="{304FCA7F-6CA6-49D9-943F-B8B35B8F3538}"/>
                </a:ext>
              </a:extLst>
            </p:cNvPr>
            <p:cNvSpPr/>
            <p:nvPr/>
          </p:nvSpPr>
          <p:spPr>
            <a:xfrm>
              <a:off x="0" y="0"/>
              <a:ext cx="4816592" cy="112595"/>
            </a:xfrm>
            <a:custGeom>
              <a:avLst/>
              <a:gdLst/>
              <a:ahLst/>
              <a:cxnLst/>
              <a:rect l="l" t="t" r="r" b="b"/>
              <a:pathLst>
                <a:path w="4816592" h="112595">
                  <a:moveTo>
                    <a:pt x="0" y="0"/>
                  </a:moveTo>
                  <a:lnTo>
                    <a:pt x="4816592" y="0"/>
                  </a:lnTo>
                  <a:lnTo>
                    <a:pt x="4816592" y="112595"/>
                  </a:lnTo>
                  <a:lnTo>
                    <a:pt x="0" y="112595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40" name="TextBox 31">
              <a:extLst>
                <a:ext uri="{FF2B5EF4-FFF2-40B4-BE49-F238E27FC236}">
                  <a16:creationId xmlns:a16="http://schemas.microsoft.com/office/drawing/2014/main" id="{33C16943-1768-4059-9D8D-DC24C17844BB}"/>
                </a:ext>
              </a:extLst>
            </p:cNvPr>
            <p:cNvSpPr txBox="1"/>
            <p:nvPr/>
          </p:nvSpPr>
          <p:spPr>
            <a:xfrm>
              <a:off x="0" y="-47625"/>
              <a:ext cx="4816593" cy="1602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 dirty="0"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2438400" y="4533900"/>
            <a:ext cx="6477000" cy="2570157"/>
            <a:chOff x="0" y="0"/>
            <a:chExt cx="1705877" cy="67691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705876" cy="676914"/>
            </a:xfrm>
            <a:custGeom>
              <a:avLst/>
              <a:gdLst/>
              <a:ahLst/>
              <a:cxnLst/>
              <a:rect l="l" t="t" r="r" b="b"/>
              <a:pathLst>
                <a:path w="1705876" h="676914">
                  <a:moveTo>
                    <a:pt x="0" y="0"/>
                  </a:moveTo>
                  <a:lnTo>
                    <a:pt x="1705876" y="0"/>
                  </a:lnTo>
                  <a:lnTo>
                    <a:pt x="1705876" y="676914"/>
                  </a:lnTo>
                  <a:lnTo>
                    <a:pt x="0" y="676914"/>
                  </a:lnTo>
                  <a:close/>
                </a:path>
              </a:pathLst>
            </a:custGeom>
            <a:solidFill>
              <a:srgbClr val="F0F1F1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1705877" cy="7245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9114937" y="4533900"/>
            <a:ext cx="6477000" cy="2570157"/>
            <a:chOff x="0" y="0"/>
            <a:chExt cx="1705877" cy="676914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705876" cy="676914"/>
            </a:xfrm>
            <a:custGeom>
              <a:avLst/>
              <a:gdLst/>
              <a:ahLst/>
              <a:cxnLst/>
              <a:rect l="l" t="t" r="r" b="b"/>
              <a:pathLst>
                <a:path w="1705876" h="676914">
                  <a:moveTo>
                    <a:pt x="0" y="0"/>
                  </a:moveTo>
                  <a:lnTo>
                    <a:pt x="1705876" y="0"/>
                  </a:lnTo>
                  <a:lnTo>
                    <a:pt x="1705876" y="676914"/>
                  </a:lnTo>
                  <a:lnTo>
                    <a:pt x="0" y="676914"/>
                  </a:lnTo>
                  <a:close/>
                </a:path>
              </a:pathLst>
            </a:custGeom>
            <a:solidFill>
              <a:srgbClr val="F0F1F1"/>
            </a:solidFill>
            <a:ln cap="sq">
              <a:noFill/>
              <a:prstDash val="solid"/>
              <a:miter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-47625"/>
              <a:ext cx="1705877" cy="7245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4982342" y="1389414"/>
            <a:ext cx="8334385" cy="12650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780"/>
              </a:lnSpc>
            </a:pPr>
            <a:r>
              <a:rPr lang="ko-KR" altLang="en-US" sz="77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ta Dotum Bold"/>
                <a:ea typeface="Arita Dotum Bold"/>
                <a:cs typeface="Arita Dotum Bold"/>
                <a:sym typeface="Arita Dotum Bold"/>
              </a:rPr>
              <a:t>주요 기술</a:t>
            </a:r>
            <a:endParaRPr lang="en-US" sz="7700" b="1" dirty="0">
              <a:solidFill>
                <a:schemeClr val="tx1">
                  <a:lumMod val="50000"/>
                  <a:lumOff val="50000"/>
                </a:schemeClr>
              </a:solidFill>
              <a:latin typeface="Arita Dotum Bold"/>
              <a:ea typeface="Arita Dotum Bold"/>
              <a:cs typeface="Arita Dotum Bold"/>
              <a:sym typeface="Arita Dotum Bold"/>
            </a:endParaRPr>
          </a:p>
        </p:txBody>
      </p:sp>
      <p:sp>
        <p:nvSpPr>
          <p:cNvPr id="22" name="Freeform 22"/>
          <p:cNvSpPr/>
          <p:nvPr/>
        </p:nvSpPr>
        <p:spPr>
          <a:xfrm flipH="1" flipV="1">
            <a:off x="9106448" y="5268065"/>
            <a:ext cx="1758772" cy="1835993"/>
          </a:xfrm>
          <a:custGeom>
            <a:avLst/>
            <a:gdLst/>
            <a:ahLst/>
            <a:cxnLst/>
            <a:rect l="l" t="t" r="r" b="b"/>
            <a:pathLst>
              <a:path w="1758772" h="1835993">
                <a:moveTo>
                  <a:pt x="1758771" y="1835992"/>
                </a:moveTo>
                <a:lnTo>
                  <a:pt x="0" y="1835992"/>
                </a:lnTo>
                <a:lnTo>
                  <a:pt x="0" y="0"/>
                </a:lnTo>
                <a:lnTo>
                  <a:pt x="1758771" y="0"/>
                </a:lnTo>
                <a:lnTo>
                  <a:pt x="1758771" y="1835992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103115" r="-112033"/>
            </a:stretch>
          </a:blipFill>
        </p:spPr>
      </p:sp>
      <p:sp>
        <p:nvSpPr>
          <p:cNvPr id="23" name="Freeform 23"/>
          <p:cNvSpPr/>
          <p:nvPr/>
        </p:nvSpPr>
        <p:spPr>
          <a:xfrm flipV="1">
            <a:off x="7183468" y="5268065"/>
            <a:ext cx="1758772" cy="1835993"/>
          </a:xfrm>
          <a:custGeom>
            <a:avLst/>
            <a:gdLst/>
            <a:ahLst/>
            <a:cxnLst/>
            <a:rect l="l" t="t" r="r" b="b"/>
            <a:pathLst>
              <a:path w="1758772" h="1835993">
                <a:moveTo>
                  <a:pt x="0" y="1835992"/>
                </a:moveTo>
                <a:lnTo>
                  <a:pt x="1758772" y="1835992"/>
                </a:lnTo>
                <a:lnTo>
                  <a:pt x="1758772" y="0"/>
                </a:lnTo>
                <a:lnTo>
                  <a:pt x="0" y="0"/>
                </a:lnTo>
                <a:lnTo>
                  <a:pt x="0" y="1835992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103115" r="-112033"/>
            </a:stretch>
          </a:blipFill>
        </p:spPr>
      </p:sp>
      <p:sp>
        <p:nvSpPr>
          <p:cNvPr id="24" name="TextBox 24"/>
          <p:cNvSpPr txBox="1"/>
          <p:nvPr/>
        </p:nvSpPr>
        <p:spPr>
          <a:xfrm>
            <a:off x="7692360" y="5780879"/>
            <a:ext cx="1066427" cy="1181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240"/>
              </a:lnSpc>
              <a:spcBef>
                <a:spcPct val="0"/>
              </a:spcBef>
            </a:pPr>
            <a:r>
              <a:rPr lang="en-US" sz="7700" b="1" dirty="0">
                <a:solidFill>
                  <a:srgbClr val="F0F1F1"/>
                </a:solidFill>
                <a:latin typeface="Arita Dotum Semi-Bold"/>
                <a:ea typeface="Arita Dotum Semi-Bold"/>
                <a:cs typeface="Arita Dotum Semi-Bold"/>
                <a:sym typeface="Arita Dotum Semi-Bold"/>
              </a:rPr>
              <a:t>F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9278831" y="5780879"/>
            <a:ext cx="1066427" cy="1181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240"/>
              </a:lnSpc>
              <a:spcBef>
                <a:spcPct val="0"/>
              </a:spcBef>
            </a:pPr>
            <a:r>
              <a:rPr lang="en-US" sz="7700" b="1" dirty="0">
                <a:solidFill>
                  <a:srgbClr val="F0F1F1"/>
                </a:solidFill>
                <a:latin typeface="Arita Dotum Semi-Bold"/>
                <a:ea typeface="Arita Dotum Semi-Bold"/>
                <a:cs typeface="Arita Dotum Semi-Bold"/>
                <a:sym typeface="Arita Dotum Semi-Bold"/>
              </a:rPr>
              <a:t>B</a:t>
            </a:r>
          </a:p>
        </p:txBody>
      </p:sp>
      <p:grpSp>
        <p:nvGrpSpPr>
          <p:cNvPr id="35" name="Group 29">
            <a:extLst>
              <a:ext uri="{FF2B5EF4-FFF2-40B4-BE49-F238E27FC236}">
                <a16:creationId xmlns:a16="http://schemas.microsoft.com/office/drawing/2014/main" id="{C8C256AA-9572-4F6E-9CEA-BF122B8CB9CC}"/>
              </a:ext>
            </a:extLst>
          </p:cNvPr>
          <p:cNvGrpSpPr/>
          <p:nvPr/>
        </p:nvGrpSpPr>
        <p:grpSpPr>
          <a:xfrm>
            <a:off x="0" y="0"/>
            <a:ext cx="18288000" cy="427511"/>
            <a:chOff x="0" y="0"/>
            <a:chExt cx="4816593" cy="112595"/>
          </a:xfrm>
        </p:grpSpPr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6B4AB442-CB9C-4495-A217-0C5E2CEE9E79}"/>
                </a:ext>
              </a:extLst>
            </p:cNvPr>
            <p:cNvSpPr/>
            <p:nvPr/>
          </p:nvSpPr>
          <p:spPr>
            <a:xfrm>
              <a:off x="0" y="0"/>
              <a:ext cx="4816592" cy="112595"/>
            </a:xfrm>
            <a:custGeom>
              <a:avLst/>
              <a:gdLst/>
              <a:ahLst/>
              <a:cxnLst/>
              <a:rect l="l" t="t" r="r" b="b"/>
              <a:pathLst>
                <a:path w="4816592" h="112595">
                  <a:moveTo>
                    <a:pt x="0" y="0"/>
                  </a:moveTo>
                  <a:lnTo>
                    <a:pt x="4816592" y="0"/>
                  </a:lnTo>
                  <a:lnTo>
                    <a:pt x="4816592" y="112595"/>
                  </a:lnTo>
                  <a:lnTo>
                    <a:pt x="0" y="112595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37" name="TextBox 31">
              <a:extLst>
                <a:ext uri="{FF2B5EF4-FFF2-40B4-BE49-F238E27FC236}">
                  <a16:creationId xmlns:a16="http://schemas.microsoft.com/office/drawing/2014/main" id="{3221C871-55EF-43A3-A63F-46F69B87806C}"/>
                </a:ext>
              </a:extLst>
            </p:cNvPr>
            <p:cNvSpPr txBox="1"/>
            <p:nvPr/>
          </p:nvSpPr>
          <p:spPr>
            <a:xfrm>
              <a:off x="0" y="-47625"/>
              <a:ext cx="4816593" cy="1602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 dirty="0"/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76CD5B27-B5B8-483A-B2CF-140BBD3AE9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7653" y="4838700"/>
            <a:ext cx="2924155" cy="1061247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71D94624-4F58-49E0-B68F-82726AA42B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05703" y="4838701"/>
            <a:ext cx="2924155" cy="106124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E0BD9945-6D7E-4886-B874-9BB045FF6921}"/>
              </a:ext>
            </a:extLst>
          </p:cNvPr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grpSp>
          <p:nvGrpSpPr>
            <p:cNvPr id="26" name="Group 26"/>
            <p:cNvGrpSpPr/>
            <p:nvPr/>
          </p:nvGrpSpPr>
          <p:grpSpPr>
            <a:xfrm>
              <a:off x="0" y="427511"/>
              <a:ext cx="8839200" cy="9859489"/>
              <a:chOff x="0" y="0"/>
              <a:chExt cx="1799076" cy="2596738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1799076" cy="2596738"/>
              </a:xfrm>
              <a:custGeom>
                <a:avLst/>
                <a:gdLst/>
                <a:ahLst/>
                <a:cxnLst/>
                <a:rect l="l" t="t" r="r" b="b"/>
                <a:pathLst>
                  <a:path w="1799076" h="2596738">
                    <a:moveTo>
                      <a:pt x="0" y="0"/>
                    </a:moveTo>
                    <a:lnTo>
                      <a:pt x="1799076" y="0"/>
                    </a:lnTo>
                    <a:lnTo>
                      <a:pt x="1799076" y="2596738"/>
                    </a:lnTo>
                    <a:lnTo>
                      <a:pt x="0" y="2596738"/>
                    </a:lnTo>
                    <a:close/>
                  </a:path>
                </a:pathLst>
              </a:custGeom>
              <a:solidFill>
                <a:srgbClr val="F0F1F1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28" name="TextBox 28"/>
              <p:cNvSpPr txBox="1"/>
              <p:nvPr/>
            </p:nvSpPr>
            <p:spPr>
              <a:xfrm>
                <a:off x="0" y="-47625"/>
                <a:ext cx="1799076" cy="264436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32" name="Group 29">
              <a:extLst>
                <a:ext uri="{FF2B5EF4-FFF2-40B4-BE49-F238E27FC236}">
                  <a16:creationId xmlns:a16="http://schemas.microsoft.com/office/drawing/2014/main" id="{DFA97117-50B5-417C-9C3A-2879B9ECEBC2}"/>
                </a:ext>
              </a:extLst>
            </p:cNvPr>
            <p:cNvGrpSpPr/>
            <p:nvPr/>
          </p:nvGrpSpPr>
          <p:grpSpPr>
            <a:xfrm>
              <a:off x="0" y="0"/>
              <a:ext cx="18288000" cy="427511"/>
              <a:chOff x="0" y="0"/>
              <a:chExt cx="4816593" cy="112595"/>
            </a:xfrm>
          </p:grpSpPr>
          <p:sp>
            <p:nvSpPr>
              <p:cNvPr id="33" name="Freeform 30">
                <a:extLst>
                  <a:ext uri="{FF2B5EF4-FFF2-40B4-BE49-F238E27FC236}">
                    <a16:creationId xmlns:a16="http://schemas.microsoft.com/office/drawing/2014/main" id="{875B8D69-B7C7-4E89-AC46-96D89C661E9F}"/>
                  </a:ext>
                </a:extLst>
              </p:cNvPr>
              <p:cNvSpPr/>
              <p:nvPr/>
            </p:nvSpPr>
            <p:spPr>
              <a:xfrm>
                <a:off x="0" y="0"/>
                <a:ext cx="4816592" cy="112595"/>
              </a:xfrm>
              <a:custGeom>
                <a:avLst/>
                <a:gdLst/>
                <a:ahLst/>
                <a:cxnLst/>
                <a:rect l="l" t="t" r="r" b="b"/>
                <a:pathLst>
                  <a:path w="4816592" h="112595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112595"/>
                    </a:lnTo>
                    <a:lnTo>
                      <a:pt x="0" y="112595"/>
                    </a:ln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 dirty="0"/>
              </a:p>
            </p:txBody>
          </p:sp>
          <p:sp>
            <p:nvSpPr>
              <p:cNvPr id="38" name="TextBox 31">
                <a:extLst>
                  <a:ext uri="{FF2B5EF4-FFF2-40B4-BE49-F238E27FC236}">
                    <a16:creationId xmlns:a16="http://schemas.microsoft.com/office/drawing/2014/main" id="{63572910-DBF7-470F-9BF9-9C90C9B77AF9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816593" cy="16022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 dirty="0"/>
              </a:p>
            </p:txBody>
          </p:sp>
        </p:grpSp>
      </p:grpSp>
      <p:grpSp>
        <p:nvGrpSpPr>
          <p:cNvPr id="2" name="Group 2"/>
          <p:cNvGrpSpPr/>
          <p:nvPr/>
        </p:nvGrpSpPr>
        <p:grpSpPr>
          <a:xfrm>
            <a:off x="990600" y="3254274"/>
            <a:ext cx="686004" cy="686004"/>
            <a:chOff x="0" y="0"/>
            <a:chExt cx="812800" cy="812800"/>
          </a:xfrm>
          <a:solidFill>
            <a:schemeClr val="tx1"/>
          </a:solidFill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grpFill/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79"/>
                </a:lnSpc>
                <a:spcBef>
                  <a:spcPct val="0"/>
                </a:spcBef>
              </a:pPr>
              <a:r>
                <a:rPr lang="en-US" sz="2699" b="1" dirty="0">
                  <a:solidFill>
                    <a:srgbClr val="F0F1F1"/>
                  </a:solidFill>
                  <a:latin typeface="Arita Dotum Semi-Bold"/>
                  <a:ea typeface="Arita Dotum Semi-Bold"/>
                  <a:cs typeface="Arita Dotum Semi-Bold"/>
                  <a:sym typeface="Arita Dotum Semi-Bold"/>
                </a:rPr>
                <a:t>01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90600" y="4430676"/>
            <a:ext cx="686004" cy="686004"/>
            <a:chOff x="0" y="0"/>
            <a:chExt cx="812800" cy="812800"/>
          </a:xfrm>
          <a:solidFill>
            <a:schemeClr val="tx1"/>
          </a:solidFill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grpFill/>
            <a:ln cap="sq">
              <a:noFill/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79"/>
                </a:lnSpc>
                <a:spcBef>
                  <a:spcPct val="0"/>
                </a:spcBef>
              </a:pPr>
              <a:r>
                <a:rPr lang="en-US" sz="2699" b="1">
                  <a:solidFill>
                    <a:srgbClr val="F0F1F1"/>
                  </a:solidFill>
                  <a:latin typeface="Arita Dotum Semi-Bold"/>
                  <a:ea typeface="Arita Dotum Semi-Bold"/>
                  <a:cs typeface="Arita Dotum Semi-Bold"/>
                  <a:sym typeface="Arita Dotum Semi-Bold"/>
                </a:rPr>
                <a:t>02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990600" y="5602454"/>
            <a:ext cx="686004" cy="686004"/>
            <a:chOff x="0" y="0"/>
            <a:chExt cx="812800" cy="812800"/>
          </a:xfrm>
          <a:solidFill>
            <a:schemeClr val="tx1"/>
          </a:solidFill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grpFill/>
            <a:ln cap="sq">
              <a:noFill/>
              <a:prstDash val="solid"/>
              <a:miter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79"/>
                </a:lnSpc>
                <a:spcBef>
                  <a:spcPct val="0"/>
                </a:spcBef>
              </a:pPr>
              <a:r>
                <a:rPr lang="en-US" sz="2699" b="1" dirty="0">
                  <a:solidFill>
                    <a:srgbClr val="F0F1F1"/>
                  </a:solidFill>
                  <a:latin typeface="Arita Dotum Semi-Bold"/>
                  <a:ea typeface="Arita Dotum Semi-Bold"/>
                  <a:cs typeface="Arita Dotum Semi-Bold"/>
                  <a:sym typeface="Arita Dotum Semi-Bold"/>
                </a:rPr>
                <a:t>03</a:t>
              </a:r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2150355" y="3382964"/>
            <a:ext cx="2421243" cy="419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39"/>
              </a:lnSpc>
            </a:pPr>
            <a:r>
              <a:rPr lang="ko-KR" altLang="en-US" sz="2699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ta Dotum Semi-Bold"/>
                <a:ea typeface="Arita Dotum Semi-Bold"/>
                <a:cs typeface="Arita Dotum Semi-Bold"/>
                <a:sym typeface="Arita Dotum Semi-Bold"/>
              </a:rPr>
              <a:t>지도 알고리즘</a:t>
            </a:r>
            <a:endParaRPr lang="en-US" sz="2699" b="1" dirty="0">
              <a:solidFill>
                <a:schemeClr val="tx1">
                  <a:lumMod val="50000"/>
                  <a:lumOff val="50000"/>
                </a:schemeClr>
              </a:solidFill>
              <a:latin typeface="Arita Dotum Semi-Bold"/>
              <a:ea typeface="Arita Dotum Semi-Bold"/>
              <a:cs typeface="Arita Dotum Semi-Bold"/>
              <a:sym typeface="Arita Dotum Semi-Bold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2150355" y="5731144"/>
            <a:ext cx="4802821" cy="4191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239"/>
              </a:lnSpc>
            </a:pPr>
            <a:r>
              <a:rPr lang="ko-KR" altLang="en-US" sz="2699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ta Dotum Semi-Bold"/>
                <a:ea typeface="Arita Dotum Semi-Bold"/>
                <a:cs typeface="Arita Dotum Semi-Bold"/>
                <a:sym typeface="Arita Dotum Semi-Bold"/>
              </a:rPr>
              <a:t>전투</a:t>
            </a:r>
            <a:endParaRPr lang="en-US" sz="2699" b="1" dirty="0">
              <a:solidFill>
                <a:schemeClr val="tx1">
                  <a:lumMod val="50000"/>
                  <a:lumOff val="50000"/>
                </a:schemeClr>
              </a:solidFill>
              <a:latin typeface="Arita Dotum Semi-Bold"/>
              <a:ea typeface="Arita Dotum Semi-Bold"/>
              <a:cs typeface="Arita Dotum Semi-Bold"/>
              <a:sym typeface="Arita Dotum Semi-Bold"/>
            </a:endParaRPr>
          </a:p>
        </p:txBody>
      </p:sp>
      <p:sp>
        <p:nvSpPr>
          <p:cNvPr id="44" name="AutoShape 21">
            <a:extLst>
              <a:ext uri="{FF2B5EF4-FFF2-40B4-BE49-F238E27FC236}">
                <a16:creationId xmlns:a16="http://schemas.microsoft.com/office/drawing/2014/main" id="{47529770-B9A5-438F-8F69-1866CEE1677D}"/>
              </a:ext>
            </a:extLst>
          </p:cNvPr>
          <p:cNvSpPr/>
          <p:nvPr/>
        </p:nvSpPr>
        <p:spPr>
          <a:xfrm>
            <a:off x="990600" y="2240588"/>
            <a:ext cx="5962576" cy="0"/>
          </a:xfrm>
          <a:prstGeom prst="line">
            <a:avLst/>
          </a:prstGeom>
          <a:ln w="28575" cap="rnd">
            <a:solidFill>
              <a:srgbClr val="48664D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45" name="TextBox 23">
            <a:extLst>
              <a:ext uri="{FF2B5EF4-FFF2-40B4-BE49-F238E27FC236}">
                <a16:creationId xmlns:a16="http://schemas.microsoft.com/office/drawing/2014/main" id="{2B0E4B3A-0430-4723-8BBF-678AE5A7FABB}"/>
              </a:ext>
            </a:extLst>
          </p:cNvPr>
          <p:cNvSpPr txBox="1"/>
          <p:nvPr/>
        </p:nvSpPr>
        <p:spPr>
          <a:xfrm>
            <a:off x="990600" y="1594387"/>
            <a:ext cx="5962576" cy="4371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239"/>
              </a:lnSpc>
              <a:spcBef>
                <a:spcPct val="0"/>
              </a:spcBef>
            </a:pPr>
            <a:r>
              <a:rPr lang="ko-KR" altLang="en-US" sz="4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ta Dotum Semi-Bold"/>
                <a:ea typeface="Arita Dotum Semi-Bold"/>
                <a:cs typeface="Arita Dotum Semi-Bold"/>
                <a:sym typeface="Arita Dotum Semi-Bold"/>
              </a:rPr>
              <a:t>핵심 기능 소개</a:t>
            </a:r>
            <a:endParaRPr lang="en-US" sz="4400" b="1" dirty="0">
              <a:solidFill>
                <a:schemeClr val="tx1">
                  <a:lumMod val="50000"/>
                  <a:lumOff val="50000"/>
                </a:schemeClr>
              </a:solidFill>
              <a:latin typeface="Arita Dotum Semi-Bold"/>
              <a:ea typeface="Arita Dotum Semi-Bold"/>
              <a:cs typeface="Arita Dotum Semi-Bold"/>
              <a:sym typeface="Arita Dotum Semi-Bold"/>
            </a:endParaRPr>
          </a:p>
        </p:txBody>
      </p:sp>
      <p:grpSp>
        <p:nvGrpSpPr>
          <p:cNvPr id="34" name="Group 14">
            <a:extLst>
              <a:ext uri="{FF2B5EF4-FFF2-40B4-BE49-F238E27FC236}">
                <a16:creationId xmlns:a16="http://schemas.microsoft.com/office/drawing/2014/main" id="{A04E567C-A8BC-4CB1-B3B2-25F23CDD09EA}"/>
              </a:ext>
            </a:extLst>
          </p:cNvPr>
          <p:cNvGrpSpPr/>
          <p:nvPr/>
        </p:nvGrpSpPr>
        <p:grpSpPr>
          <a:xfrm>
            <a:off x="1010432" y="6760678"/>
            <a:ext cx="686004" cy="686004"/>
            <a:chOff x="0" y="0"/>
            <a:chExt cx="812800" cy="812800"/>
          </a:xfrm>
          <a:solidFill>
            <a:schemeClr val="tx1"/>
          </a:solidFill>
        </p:grpSpPr>
        <p:sp>
          <p:nvSpPr>
            <p:cNvPr id="35" name="Freeform 15">
              <a:extLst>
                <a:ext uri="{FF2B5EF4-FFF2-40B4-BE49-F238E27FC236}">
                  <a16:creationId xmlns:a16="http://schemas.microsoft.com/office/drawing/2014/main" id="{260549BD-FE03-4B6D-A971-64371E3D8189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grpFill/>
            <a:ln cap="sq">
              <a:noFill/>
              <a:prstDash val="solid"/>
              <a:miter/>
            </a:ln>
          </p:spPr>
        </p:sp>
        <p:sp>
          <p:nvSpPr>
            <p:cNvPr id="36" name="TextBox 16">
              <a:extLst>
                <a:ext uri="{FF2B5EF4-FFF2-40B4-BE49-F238E27FC236}">
                  <a16:creationId xmlns:a16="http://schemas.microsoft.com/office/drawing/2014/main" id="{0DEF749D-37F7-4D36-B451-A1EF0A70E730}"/>
                </a:ext>
              </a:extLst>
            </p:cNvPr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79"/>
                </a:lnSpc>
                <a:spcBef>
                  <a:spcPct val="0"/>
                </a:spcBef>
              </a:pPr>
              <a:r>
                <a:rPr lang="en-US" sz="2699" b="1" dirty="0">
                  <a:solidFill>
                    <a:srgbClr val="F0F1F1"/>
                  </a:solidFill>
                  <a:latin typeface="Arita Dotum Semi-Bold"/>
                  <a:ea typeface="Arita Dotum Semi-Bold"/>
                  <a:cs typeface="Arita Dotum Semi-Bold"/>
                  <a:sym typeface="Arita Dotum Semi-Bold"/>
                </a:rPr>
                <a:t>04</a:t>
              </a:r>
            </a:p>
          </p:txBody>
        </p:sp>
      </p:grpSp>
      <p:sp>
        <p:nvSpPr>
          <p:cNvPr id="37" name="TextBox 24">
            <a:extLst>
              <a:ext uri="{FF2B5EF4-FFF2-40B4-BE49-F238E27FC236}">
                <a16:creationId xmlns:a16="http://schemas.microsoft.com/office/drawing/2014/main" id="{E7CCE1C0-E177-4ACB-BF77-9D8CA3C7E6F7}"/>
              </a:ext>
            </a:extLst>
          </p:cNvPr>
          <p:cNvSpPr txBox="1"/>
          <p:nvPr/>
        </p:nvSpPr>
        <p:spPr>
          <a:xfrm>
            <a:off x="2170187" y="6889368"/>
            <a:ext cx="4802821" cy="4191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239"/>
              </a:lnSpc>
            </a:pPr>
            <a:r>
              <a:rPr lang="ko-KR" altLang="en-US" sz="2699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ta Dotum Semi-Bold"/>
                <a:ea typeface="Arita Dotum Semi-Bold"/>
                <a:cs typeface="Arita Dotum Semi-Bold"/>
                <a:sym typeface="Arita Dotum Semi-Bold"/>
              </a:rPr>
              <a:t>데이터 저장 및 랭킹</a:t>
            </a:r>
            <a:endParaRPr lang="en-US" sz="2699" b="1" dirty="0">
              <a:solidFill>
                <a:schemeClr val="tx1">
                  <a:lumMod val="50000"/>
                  <a:lumOff val="50000"/>
                </a:schemeClr>
              </a:solidFill>
              <a:latin typeface="Arita Dotum Semi-Bold"/>
              <a:ea typeface="Arita Dotum Semi-Bold"/>
              <a:cs typeface="Arita Dotum Semi-Bold"/>
              <a:sym typeface="Arita Dotum Semi-Bold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5F9DA86-DB99-4429-AB09-12DA361A04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0593" y="796023"/>
            <a:ext cx="7546807" cy="4347477"/>
          </a:xfrm>
          <a:prstGeom prst="rect">
            <a:avLst/>
          </a:prstGeom>
        </p:spPr>
      </p:pic>
      <p:sp>
        <p:nvSpPr>
          <p:cNvPr id="29" name="TextBox 20">
            <a:extLst>
              <a:ext uri="{FF2B5EF4-FFF2-40B4-BE49-F238E27FC236}">
                <a16:creationId xmlns:a16="http://schemas.microsoft.com/office/drawing/2014/main" id="{96A5FBDF-4189-40C6-B4B9-402CFACB5663}"/>
              </a:ext>
            </a:extLst>
          </p:cNvPr>
          <p:cNvSpPr txBox="1"/>
          <p:nvPr/>
        </p:nvSpPr>
        <p:spPr>
          <a:xfrm>
            <a:off x="2115718" y="4560630"/>
            <a:ext cx="2421243" cy="419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39"/>
              </a:lnSpc>
            </a:pPr>
            <a:r>
              <a:rPr lang="en-US" sz="2699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ta Dotum Semi-Bold"/>
                <a:ea typeface="Arita Dotum Semi-Bold"/>
                <a:cs typeface="Arita Dotum Semi-Bold"/>
                <a:sym typeface="Arita Dotum Semi-Bold"/>
              </a:rPr>
              <a:t>UI</a:t>
            </a:r>
            <a:r>
              <a:rPr lang="ko-KR" altLang="en-US" sz="2699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ta Dotum Semi-Bold"/>
                <a:ea typeface="Arita Dotum Semi-Bold"/>
                <a:cs typeface="Arita Dotum Semi-Bold"/>
                <a:sym typeface="Arita Dotum Semi-Bold"/>
              </a:rPr>
              <a:t> 및 진행</a:t>
            </a:r>
            <a:endParaRPr lang="en-US" sz="2699" b="1" dirty="0">
              <a:solidFill>
                <a:schemeClr val="tx1">
                  <a:lumMod val="50000"/>
                  <a:lumOff val="50000"/>
                </a:schemeClr>
              </a:solidFill>
              <a:latin typeface="Arita Dotum Semi-Bold"/>
              <a:ea typeface="Arita Dotum Semi-Bold"/>
              <a:cs typeface="Arita Dotum Semi-Bold"/>
              <a:sym typeface="Arita Dotum Semi-Bold"/>
            </a:endParaRPr>
          </a:p>
        </p:txBody>
      </p:sp>
    </p:spTree>
    <p:extLst>
      <p:ext uri="{BB962C8B-B14F-4D97-AF65-F5344CB8AC3E}">
        <p14:creationId xmlns:p14="http://schemas.microsoft.com/office/powerpoint/2010/main" val="2475726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E0BD9945-6D7E-4886-B874-9BB045FF6921}"/>
              </a:ext>
            </a:extLst>
          </p:cNvPr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grpSp>
          <p:nvGrpSpPr>
            <p:cNvPr id="26" name="Group 26"/>
            <p:cNvGrpSpPr/>
            <p:nvPr/>
          </p:nvGrpSpPr>
          <p:grpSpPr>
            <a:xfrm>
              <a:off x="0" y="427511"/>
              <a:ext cx="8839200" cy="9859489"/>
              <a:chOff x="0" y="0"/>
              <a:chExt cx="1799076" cy="2596738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1799076" cy="2596738"/>
              </a:xfrm>
              <a:custGeom>
                <a:avLst/>
                <a:gdLst/>
                <a:ahLst/>
                <a:cxnLst/>
                <a:rect l="l" t="t" r="r" b="b"/>
                <a:pathLst>
                  <a:path w="1799076" h="2596738">
                    <a:moveTo>
                      <a:pt x="0" y="0"/>
                    </a:moveTo>
                    <a:lnTo>
                      <a:pt x="1799076" y="0"/>
                    </a:lnTo>
                    <a:lnTo>
                      <a:pt x="1799076" y="2596738"/>
                    </a:lnTo>
                    <a:lnTo>
                      <a:pt x="0" y="2596738"/>
                    </a:lnTo>
                    <a:close/>
                  </a:path>
                </a:pathLst>
              </a:custGeom>
              <a:solidFill>
                <a:srgbClr val="F0F1F1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28" name="TextBox 28"/>
              <p:cNvSpPr txBox="1"/>
              <p:nvPr/>
            </p:nvSpPr>
            <p:spPr>
              <a:xfrm>
                <a:off x="0" y="-47625"/>
                <a:ext cx="1799076" cy="264436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32" name="Group 29">
              <a:extLst>
                <a:ext uri="{FF2B5EF4-FFF2-40B4-BE49-F238E27FC236}">
                  <a16:creationId xmlns:a16="http://schemas.microsoft.com/office/drawing/2014/main" id="{DFA97117-50B5-417C-9C3A-2879B9ECEBC2}"/>
                </a:ext>
              </a:extLst>
            </p:cNvPr>
            <p:cNvGrpSpPr/>
            <p:nvPr/>
          </p:nvGrpSpPr>
          <p:grpSpPr>
            <a:xfrm>
              <a:off x="0" y="0"/>
              <a:ext cx="18288000" cy="427511"/>
              <a:chOff x="0" y="0"/>
              <a:chExt cx="4816593" cy="112595"/>
            </a:xfrm>
          </p:grpSpPr>
          <p:sp>
            <p:nvSpPr>
              <p:cNvPr id="33" name="Freeform 30">
                <a:extLst>
                  <a:ext uri="{FF2B5EF4-FFF2-40B4-BE49-F238E27FC236}">
                    <a16:creationId xmlns:a16="http://schemas.microsoft.com/office/drawing/2014/main" id="{875B8D69-B7C7-4E89-AC46-96D89C661E9F}"/>
                  </a:ext>
                </a:extLst>
              </p:cNvPr>
              <p:cNvSpPr/>
              <p:nvPr/>
            </p:nvSpPr>
            <p:spPr>
              <a:xfrm>
                <a:off x="0" y="0"/>
                <a:ext cx="4816592" cy="112595"/>
              </a:xfrm>
              <a:custGeom>
                <a:avLst/>
                <a:gdLst/>
                <a:ahLst/>
                <a:cxnLst/>
                <a:rect l="l" t="t" r="r" b="b"/>
                <a:pathLst>
                  <a:path w="4816592" h="112595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112595"/>
                    </a:lnTo>
                    <a:lnTo>
                      <a:pt x="0" y="112595"/>
                    </a:ln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 dirty="0"/>
              </a:p>
            </p:txBody>
          </p:sp>
          <p:sp>
            <p:nvSpPr>
              <p:cNvPr id="38" name="TextBox 31">
                <a:extLst>
                  <a:ext uri="{FF2B5EF4-FFF2-40B4-BE49-F238E27FC236}">
                    <a16:creationId xmlns:a16="http://schemas.microsoft.com/office/drawing/2014/main" id="{63572910-DBF7-470F-9BF9-9C90C9B77AF9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816593" cy="16022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 dirty="0"/>
              </a:p>
            </p:txBody>
          </p:sp>
        </p:grpSp>
      </p:grpSp>
      <p:sp>
        <p:nvSpPr>
          <p:cNvPr id="20" name="TextBox 20"/>
          <p:cNvSpPr txBox="1"/>
          <p:nvPr/>
        </p:nvSpPr>
        <p:spPr>
          <a:xfrm>
            <a:off x="990600" y="2779270"/>
            <a:ext cx="6858000" cy="8207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239"/>
              </a:lnSpc>
            </a:pPr>
            <a:r>
              <a:rPr lang="ko-KR" altLang="en-US" sz="2699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ta Dotum Semi-Bold"/>
                <a:ea typeface="Arita Dotum Semi-Bold"/>
                <a:cs typeface="Arita Dotum Semi-Bold"/>
                <a:sym typeface="Arita Dotum Semi-Bold"/>
              </a:rPr>
              <a:t>매 시행마다 </a:t>
            </a:r>
            <a:r>
              <a:rPr lang="ko-KR" altLang="en-US" sz="2699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ta Dotum Semi-Bold"/>
                <a:ea typeface="Arita Dotum Semi-Bold"/>
                <a:cs typeface="Arita Dotum Semi-Bold"/>
                <a:sym typeface="Arita Dotum Semi-Bold"/>
              </a:rPr>
              <a:t>시드</a:t>
            </a:r>
            <a:r>
              <a:rPr lang="ko-KR" altLang="en-US" sz="2699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ta Dotum Semi-Bold"/>
                <a:ea typeface="Arita Dotum Semi-Bold"/>
                <a:cs typeface="Arita Dotum Semi-Bold"/>
                <a:sym typeface="Arita Dotum Semi-Bold"/>
              </a:rPr>
              <a:t> 값 초기화 후 새로운 </a:t>
            </a:r>
            <a:r>
              <a:rPr lang="ko-KR" altLang="en-US" sz="2699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ta Dotum Semi-Bold"/>
                <a:ea typeface="Arita Dotum Semi-Bold"/>
                <a:cs typeface="Arita Dotum Semi-Bold"/>
                <a:sym typeface="Arita Dotum Semi-Bold"/>
              </a:rPr>
              <a:t>시드</a:t>
            </a:r>
            <a:r>
              <a:rPr lang="ko-KR" altLang="en-US" sz="2699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ta Dotum Semi-Bold"/>
                <a:ea typeface="Arita Dotum Semi-Bold"/>
                <a:cs typeface="Arita Dotum Semi-Bold"/>
                <a:sym typeface="Arita Dotum Semi-Bold"/>
              </a:rPr>
              <a:t> 값 부여로 다양한 경험 제공 </a:t>
            </a:r>
            <a:endParaRPr lang="en-US" sz="2699" b="1" dirty="0">
              <a:solidFill>
                <a:schemeClr val="tx1">
                  <a:lumMod val="50000"/>
                  <a:lumOff val="50000"/>
                </a:schemeClr>
              </a:solidFill>
              <a:latin typeface="Arita Dotum Semi-Bold"/>
              <a:ea typeface="Arita Dotum Semi-Bold"/>
              <a:cs typeface="Arita Dotum Semi-Bold"/>
              <a:sym typeface="Arita Dotum Semi-Bold"/>
            </a:endParaRPr>
          </a:p>
        </p:txBody>
      </p:sp>
      <p:sp>
        <p:nvSpPr>
          <p:cNvPr id="44" name="AutoShape 21">
            <a:extLst>
              <a:ext uri="{FF2B5EF4-FFF2-40B4-BE49-F238E27FC236}">
                <a16:creationId xmlns:a16="http://schemas.microsoft.com/office/drawing/2014/main" id="{47529770-B9A5-438F-8F69-1866CEE1677D}"/>
              </a:ext>
            </a:extLst>
          </p:cNvPr>
          <p:cNvSpPr/>
          <p:nvPr/>
        </p:nvSpPr>
        <p:spPr>
          <a:xfrm>
            <a:off x="990600" y="2240588"/>
            <a:ext cx="5962576" cy="0"/>
          </a:xfrm>
          <a:prstGeom prst="line">
            <a:avLst/>
          </a:prstGeom>
          <a:ln w="28575" cap="rnd">
            <a:solidFill>
              <a:srgbClr val="48664D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45" name="TextBox 23">
            <a:extLst>
              <a:ext uri="{FF2B5EF4-FFF2-40B4-BE49-F238E27FC236}">
                <a16:creationId xmlns:a16="http://schemas.microsoft.com/office/drawing/2014/main" id="{2B0E4B3A-0430-4723-8BBF-678AE5A7FABB}"/>
              </a:ext>
            </a:extLst>
          </p:cNvPr>
          <p:cNvSpPr txBox="1"/>
          <p:nvPr/>
        </p:nvSpPr>
        <p:spPr>
          <a:xfrm>
            <a:off x="990600" y="1594387"/>
            <a:ext cx="5962576" cy="4103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239"/>
              </a:lnSpc>
              <a:spcBef>
                <a:spcPct val="0"/>
              </a:spcBef>
            </a:pPr>
            <a:r>
              <a:rPr lang="ko-KR" alt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ta Dotum Semi-Bold"/>
                <a:ea typeface="Arita Dotum Semi-Bold"/>
                <a:cs typeface="Arita Dotum Semi-Bold"/>
                <a:sym typeface="Arita Dotum Semi-Bold"/>
              </a:rPr>
              <a:t>새로운 시작</a:t>
            </a:r>
            <a:endParaRPr lang="en-US" sz="3200" b="1" dirty="0">
              <a:solidFill>
                <a:schemeClr val="tx1">
                  <a:lumMod val="50000"/>
                  <a:lumOff val="50000"/>
                </a:schemeClr>
              </a:solidFill>
              <a:latin typeface="Arita Dotum Semi-Bold"/>
              <a:ea typeface="Arita Dotum Semi-Bold"/>
              <a:cs typeface="Arita Dotum Semi-Bold"/>
              <a:sym typeface="Arita Dotum Semi-Bold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01DE930-5821-4680-AA4C-9A0221C181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2533" y="827116"/>
            <a:ext cx="6344535" cy="55252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5D27026-9C9E-4944-B28B-B09493B8C6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3998" y="1684899"/>
            <a:ext cx="4420205" cy="552526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2741E9CA-8641-45EB-86D2-3A172BC13D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92567" y="1684899"/>
            <a:ext cx="2105319" cy="2886478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F3639DD6-58AE-498F-B8A4-44B81710B6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75431" y="4962673"/>
            <a:ext cx="4288772" cy="608338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5BCFF0E5-2993-4679-BEEE-84FC0DF6D0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025724" y="5143500"/>
            <a:ext cx="2962688" cy="2905530"/>
          </a:xfrm>
          <a:prstGeom prst="rect">
            <a:avLst/>
          </a:prstGeom>
        </p:spPr>
      </p:pic>
      <p:cxnSp>
        <p:nvCxnSpPr>
          <p:cNvPr id="30" name="연결선: 꺾임 29">
            <a:extLst>
              <a:ext uri="{FF2B5EF4-FFF2-40B4-BE49-F238E27FC236}">
                <a16:creationId xmlns:a16="http://schemas.microsoft.com/office/drawing/2014/main" id="{C7D6C61B-CC5F-44A0-A968-D65E6E9F488E}"/>
              </a:ext>
            </a:extLst>
          </p:cNvPr>
          <p:cNvCxnSpPr>
            <a:stCxn id="13" idx="2"/>
            <a:endCxn id="18" idx="1"/>
          </p:cNvCxnSpPr>
          <p:nvPr/>
        </p:nvCxnSpPr>
        <p:spPr>
          <a:xfrm rot="16200000" flipH="1">
            <a:off x="12227978" y="1363548"/>
            <a:ext cx="890713" cy="2638466"/>
          </a:xfrm>
          <a:prstGeom prst="bentConnector2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연결선: 꺾임 39">
            <a:extLst>
              <a:ext uri="{FF2B5EF4-FFF2-40B4-BE49-F238E27FC236}">
                <a16:creationId xmlns:a16="http://schemas.microsoft.com/office/drawing/2014/main" id="{DBCD064B-2C43-4D4A-9238-02C9ECA5EAA6}"/>
              </a:ext>
            </a:extLst>
          </p:cNvPr>
          <p:cNvCxnSpPr>
            <a:cxnSpLocks/>
            <a:stCxn id="21" idx="2"/>
            <a:endCxn id="25" idx="1"/>
          </p:cNvCxnSpPr>
          <p:nvPr/>
        </p:nvCxnSpPr>
        <p:spPr>
          <a:xfrm rot="16200000" flipH="1">
            <a:off x="12210143" y="4780684"/>
            <a:ext cx="1025254" cy="2605907"/>
          </a:xfrm>
          <a:prstGeom prst="bentConnector2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34506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E0BD9945-6D7E-4886-B874-9BB045FF6921}"/>
              </a:ext>
            </a:extLst>
          </p:cNvPr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grpSp>
          <p:nvGrpSpPr>
            <p:cNvPr id="26" name="Group 26"/>
            <p:cNvGrpSpPr/>
            <p:nvPr/>
          </p:nvGrpSpPr>
          <p:grpSpPr>
            <a:xfrm>
              <a:off x="0" y="427511"/>
              <a:ext cx="8839200" cy="9859489"/>
              <a:chOff x="0" y="0"/>
              <a:chExt cx="1799076" cy="2596738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1799076" cy="2596738"/>
              </a:xfrm>
              <a:custGeom>
                <a:avLst/>
                <a:gdLst/>
                <a:ahLst/>
                <a:cxnLst/>
                <a:rect l="l" t="t" r="r" b="b"/>
                <a:pathLst>
                  <a:path w="1799076" h="2596738">
                    <a:moveTo>
                      <a:pt x="0" y="0"/>
                    </a:moveTo>
                    <a:lnTo>
                      <a:pt x="1799076" y="0"/>
                    </a:lnTo>
                    <a:lnTo>
                      <a:pt x="1799076" y="2596738"/>
                    </a:lnTo>
                    <a:lnTo>
                      <a:pt x="0" y="2596738"/>
                    </a:lnTo>
                    <a:close/>
                  </a:path>
                </a:pathLst>
              </a:custGeom>
              <a:solidFill>
                <a:srgbClr val="F0F1F1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28" name="TextBox 28"/>
              <p:cNvSpPr txBox="1"/>
              <p:nvPr/>
            </p:nvSpPr>
            <p:spPr>
              <a:xfrm>
                <a:off x="0" y="-47625"/>
                <a:ext cx="1799076" cy="264436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32" name="Group 29">
              <a:extLst>
                <a:ext uri="{FF2B5EF4-FFF2-40B4-BE49-F238E27FC236}">
                  <a16:creationId xmlns:a16="http://schemas.microsoft.com/office/drawing/2014/main" id="{DFA97117-50B5-417C-9C3A-2879B9ECEBC2}"/>
                </a:ext>
              </a:extLst>
            </p:cNvPr>
            <p:cNvGrpSpPr/>
            <p:nvPr/>
          </p:nvGrpSpPr>
          <p:grpSpPr>
            <a:xfrm>
              <a:off x="0" y="0"/>
              <a:ext cx="18288000" cy="427511"/>
              <a:chOff x="0" y="0"/>
              <a:chExt cx="4816593" cy="112595"/>
            </a:xfrm>
          </p:grpSpPr>
          <p:sp>
            <p:nvSpPr>
              <p:cNvPr id="33" name="Freeform 30">
                <a:extLst>
                  <a:ext uri="{FF2B5EF4-FFF2-40B4-BE49-F238E27FC236}">
                    <a16:creationId xmlns:a16="http://schemas.microsoft.com/office/drawing/2014/main" id="{875B8D69-B7C7-4E89-AC46-96D89C661E9F}"/>
                  </a:ext>
                </a:extLst>
              </p:cNvPr>
              <p:cNvSpPr/>
              <p:nvPr/>
            </p:nvSpPr>
            <p:spPr>
              <a:xfrm>
                <a:off x="0" y="0"/>
                <a:ext cx="4816592" cy="112595"/>
              </a:xfrm>
              <a:custGeom>
                <a:avLst/>
                <a:gdLst/>
                <a:ahLst/>
                <a:cxnLst/>
                <a:rect l="l" t="t" r="r" b="b"/>
                <a:pathLst>
                  <a:path w="4816592" h="112595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112595"/>
                    </a:lnTo>
                    <a:lnTo>
                      <a:pt x="0" y="112595"/>
                    </a:ln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 dirty="0"/>
              </a:p>
            </p:txBody>
          </p:sp>
          <p:sp>
            <p:nvSpPr>
              <p:cNvPr id="38" name="TextBox 31">
                <a:extLst>
                  <a:ext uri="{FF2B5EF4-FFF2-40B4-BE49-F238E27FC236}">
                    <a16:creationId xmlns:a16="http://schemas.microsoft.com/office/drawing/2014/main" id="{63572910-DBF7-470F-9BF9-9C90C9B77AF9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816593" cy="16022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 dirty="0"/>
              </a:p>
            </p:txBody>
          </p:sp>
        </p:grpSp>
      </p:grpSp>
      <p:sp>
        <p:nvSpPr>
          <p:cNvPr id="20" name="TextBox 20"/>
          <p:cNvSpPr txBox="1"/>
          <p:nvPr/>
        </p:nvSpPr>
        <p:spPr>
          <a:xfrm>
            <a:off x="990600" y="2779270"/>
            <a:ext cx="6858000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239"/>
              </a:lnSpc>
            </a:pPr>
            <a:r>
              <a:rPr lang="ko-KR" altLang="en-US" sz="2699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ta Dotum Semi-Bold"/>
                <a:ea typeface="Arita Dotum Semi-Bold"/>
                <a:cs typeface="Arita Dotum Semi-Bold"/>
                <a:sym typeface="Arita Dotum Semi-Bold"/>
              </a:rPr>
              <a:t>매 생성 시마다 중복되지 않은 맵 생성을 위한</a:t>
            </a:r>
            <a:r>
              <a:rPr lang="en-US" altLang="ko-KR" sz="2699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ta Dotum Semi-Bold"/>
                <a:ea typeface="Arita Dotum Semi-Bold"/>
                <a:cs typeface="Arita Dotum Semi-Bold"/>
                <a:sym typeface="Arita Dotum Semi-Bold"/>
              </a:rPr>
              <a:t> </a:t>
            </a:r>
          </a:p>
          <a:p>
            <a:pPr algn="l">
              <a:lnSpc>
                <a:spcPts val="3239"/>
              </a:lnSpc>
            </a:pPr>
            <a:r>
              <a:rPr lang="en-US" altLang="ko-KR" sz="2699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ta Dotum Semi-Bold"/>
                <a:ea typeface="Arita Dotum Semi-Bold"/>
                <a:cs typeface="Arita Dotum Semi-Bold"/>
                <a:sym typeface="Arita Dotum Semi-Bold"/>
              </a:rPr>
              <a:t>DFS </a:t>
            </a:r>
            <a:r>
              <a:rPr lang="ko-KR" altLang="en-US" sz="2699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ta Dotum Semi-Bold"/>
                <a:ea typeface="Arita Dotum Semi-Bold"/>
                <a:cs typeface="Arita Dotum Semi-Bold"/>
                <a:sym typeface="Arita Dotum Semi-Bold"/>
              </a:rPr>
              <a:t>알고리즘과 오브젝트 배치를 위한 </a:t>
            </a:r>
            <a:endParaRPr lang="en-US" altLang="ko-KR" sz="2699" b="1" dirty="0">
              <a:solidFill>
                <a:schemeClr val="tx1">
                  <a:lumMod val="50000"/>
                  <a:lumOff val="50000"/>
                </a:schemeClr>
              </a:solidFill>
              <a:latin typeface="Arita Dotum Semi-Bold"/>
              <a:ea typeface="Arita Dotum Semi-Bold"/>
              <a:cs typeface="Arita Dotum Semi-Bold"/>
              <a:sym typeface="Arita Dotum Semi-Bold"/>
            </a:endParaRPr>
          </a:p>
          <a:p>
            <a:pPr algn="l">
              <a:lnSpc>
                <a:spcPts val="3239"/>
              </a:lnSpc>
            </a:pPr>
            <a:r>
              <a:rPr lang="en-US" altLang="ko-KR" sz="2699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ta Dotum Semi-Bold"/>
                <a:ea typeface="Arita Dotum Semi-Bold"/>
                <a:cs typeface="Arita Dotum Semi-Bold"/>
                <a:sym typeface="Arita Dotum Semi-Bold"/>
              </a:rPr>
              <a:t>BFS </a:t>
            </a:r>
            <a:r>
              <a:rPr lang="ko-KR" altLang="en-US" sz="2699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ta Dotum Semi-Bold"/>
                <a:ea typeface="Arita Dotum Semi-Bold"/>
                <a:cs typeface="Arita Dotum Semi-Bold"/>
                <a:sym typeface="Arita Dotum Semi-Bold"/>
              </a:rPr>
              <a:t>알고리즘 사용</a:t>
            </a:r>
            <a:endParaRPr lang="en-US" altLang="ko-KR" sz="2699" b="1" dirty="0">
              <a:solidFill>
                <a:schemeClr val="tx1">
                  <a:lumMod val="50000"/>
                  <a:lumOff val="50000"/>
                </a:schemeClr>
              </a:solidFill>
              <a:latin typeface="Arita Dotum Semi-Bold"/>
              <a:ea typeface="Arita Dotum Semi-Bold"/>
              <a:cs typeface="Arita Dotum Semi-Bold"/>
              <a:sym typeface="Arita Dotum Semi-Bold"/>
            </a:endParaRPr>
          </a:p>
        </p:txBody>
      </p:sp>
      <p:sp>
        <p:nvSpPr>
          <p:cNvPr id="44" name="AutoShape 21">
            <a:extLst>
              <a:ext uri="{FF2B5EF4-FFF2-40B4-BE49-F238E27FC236}">
                <a16:creationId xmlns:a16="http://schemas.microsoft.com/office/drawing/2014/main" id="{47529770-B9A5-438F-8F69-1866CEE1677D}"/>
              </a:ext>
            </a:extLst>
          </p:cNvPr>
          <p:cNvSpPr/>
          <p:nvPr/>
        </p:nvSpPr>
        <p:spPr>
          <a:xfrm>
            <a:off x="990600" y="2240588"/>
            <a:ext cx="5962576" cy="0"/>
          </a:xfrm>
          <a:prstGeom prst="line">
            <a:avLst/>
          </a:prstGeom>
          <a:ln w="28575" cap="rnd">
            <a:solidFill>
              <a:srgbClr val="48664D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45" name="TextBox 23">
            <a:extLst>
              <a:ext uri="{FF2B5EF4-FFF2-40B4-BE49-F238E27FC236}">
                <a16:creationId xmlns:a16="http://schemas.microsoft.com/office/drawing/2014/main" id="{2B0E4B3A-0430-4723-8BBF-678AE5A7FABB}"/>
              </a:ext>
            </a:extLst>
          </p:cNvPr>
          <p:cNvSpPr txBox="1"/>
          <p:nvPr/>
        </p:nvSpPr>
        <p:spPr>
          <a:xfrm>
            <a:off x="990600" y="1594387"/>
            <a:ext cx="5962576" cy="4103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239"/>
              </a:lnSpc>
              <a:spcBef>
                <a:spcPct val="0"/>
              </a:spcBef>
            </a:pPr>
            <a:r>
              <a:rPr lang="ko-KR" alt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ta Dotum Semi-Bold"/>
                <a:ea typeface="Arita Dotum Semi-Bold"/>
                <a:cs typeface="Arita Dotum Semi-Bold"/>
                <a:sym typeface="Arita Dotum Semi-Bold"/>
              </a:rPr>
              <a:t>맵 생성 및 오브젝트 배치</a:t>
            </a:r>
            <a:endParaRPr lang="en-US" sz="3200" b="1" dirty="0">
              <a:solidFill>
                <a:schemeClr val="tx1">
                  <a:lumMod val="50000"/>
                  <a:lumOff val="50000"/>
                </a:schemeClr>
              </a:solidFill>
              <a:latin typeface="Arita Dotum Semi-Bold"/>
              <a:ea typeface="Arita Dotum Semi-Bold"/>
              <a:cs typeface="Arita Dotum Semi-Bold"/>
              <a:sym typeface="Arita Dotum Semi-Bold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2741E9CA-8641-45EB-86D2-3A172BC13D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32712" y="4779230"/>
            <a:ext cx="2105319" cy="2886478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5BCFF0E5-2993-4679-BEEE-84FC0DF6D0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72370" y="998960"/>
            <a:ext cx="2962688" cy="290553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7EA89A0-41CD-45A8-A915-9E82C525CB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2260" y="1094319"/>
            <a:ext cx="4554283" cy="336990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6B234F9-A4AB-48BA-94C9-506C5B4581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09591" y="5452833"/>
            <a:ext cx="6059622" cy="3999920"/>
          </a:xfrm>
          <a:prstGeom prst="rect">
            <a:avLst/>
          </a:prstGeom>
        </p:spPr>
      </p:pic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65920500-E994-4346-90B7-C2D0674DB9B5}"/>
              </a:ext>
            </a:extLst>
          </p:cNvPr>
          <p:cNvCxnSpPr>
            <a:cxnSpLocks/>
            <a:stCxn id="3" idx="2"/>
            <a:endCxn id="6" idx="0"/>
          </p:cNvCxnSpPr>
          <p:nvPr/>
        </p:nvCxnSpPr>
        <p:spPr>
          <a:xfrm>
            <a:off x="10439402" y="4464220"/>
            <a:ext cx="0" cy="988613"/>
          </a:xfrm>
          <a:prstGeom prst="straightConnector1">
            <a:avLst/>
          </a:prstGeom>
          <a:ln w="63500"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26740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E0BD9945-6D7E-4886-B874-9BB045FF6921}"/>
              </a:ext>
            </a:extLst>
          </p:cNvPr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grpSp>
          <p:nvGrpSpPr>
            <p:cNvPr id="26" name="Group 26"/>
            <p:cNvGrpSpPr/>
            <p:nvPr/>
          </p:nvGrpSpPr>
          <p:grpSpPr>
            <a:xfrm>
              <a:off x="0" y="427511"/>
              <a:ext cx="8839200" cy="9859489"/>
              <a:chOff x="0" y="0"/>
              <a:chExt cx="1799076" cy="2596738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1799076" cy="2596738"/>
              </a:xfrm>
              <a:custGeom>
                <a:avLst/>
                <a:gdLst/>
                <a:ahLst/>
                <a:cxnLst/>
                <a:rect l="l" t="t" r="r" b="b"/>
                <a:pathLst>
                  <a:path w="1799076" h="2596738">
                    <a:moveTo>
                      <a:pt x="0" y="0"/>
                    </a:moveTo>
                    <a:lnTo>
                      <a:pt x="1799076" y="0"/>
                    </a:lnTo>
                    <a:lnTo>
                      <a:pt x="1799076" y="2596738"/>
                    </a:lnTo>
                    <a:lnTo>
                      <a:pt x="0" y="2596738"/>
                    </a:lnTo>
                    <a:close/>
                  </a:path>
                </a:pathLst>
              </a:custGeom>
              <a:solidFill>
                <a:srgbClr val="F0F1F1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28" name="TextBox 28"/>
              <p:cNvSpPr txBox="1"/>
              <p:nvPr/>
            </p:nvSpPr>
            <p:spPr>
              <a:xfrm>
                <a:off x="0" y="-47625"/>
                <a:ext cx="1799076" cy="264436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32" name="Group 29">
              <a:extLst>
                <a:ext uri="{FF2B5EF4-FFF2-40B4-BE49-F238E27FC236}">
                  <a16:creationId xmlns:a16="http://schemas.microsoft.com/office/drawing/2014/main" id="{DFA97117-50B5-417C-9C3A-2879B9ECEBC2}"/>
                </a:ext>
              </a:extLst>
            </p:cNvPr>
            <p:cNvGrpSpPr/>
            <p:nvPr/>
          </p:nvGrpSpPr>
          <p:grpSpPr>
            <a:xfrm>
              <a:off x="0" y="0"/>
              <a:ext cx="18288000" cy="427511"/>
              <a:chOff x="0" y="0"/>
              <a:chExt cx="4816593" cy="112595"/>
            </a:xfrm>
          </p:grpSpPr>
          <p:sp>
            <p:nvSpPr>
              <p:cNvPr id="33" name="Freeform 30">
                <a:extLst>
                  <a:ext uri="{FF2B5EF4-FFF2-40B4-BE49-F238E27FC236}">
                    <a16:creationId xmlns:a16="http://schemas.microsoft.com/office/drawing/2014/main" id="{875B8D69-B7C7-4E89-AC46-96D89C661E9F}"/>
                  </a:ext>
                </a:extLst>
              </p:cNvPr>
              <p:cNvSpPr/>
              <p:nvPr/>
            </p:nvSpPr>
            <p:spPr>
              <a:xfrm>
                <a:off x="0" y="0"/>
                <a:ext cx="4816592" cy="112595"/>
              </a:xfrm>
              <a:custGeom>
                <a:avLst/>
                <a:gdLst/>
                <a:ahLst/>
                <a:cxnLst/>
                <a:rect l="l" t="t" r="r" b="b"/>
                <a:pathLst>
                  <a:path w="4816592" h="112595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112595"/>
                    </a:lnTo>
                    <a:lnTo>
                      <a:pt x="0" y="112595"/>
                    </a:ln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 dirty="0"/>
              </a:p>
            </p:txBody>
          </p:sp>
          <p:sp>
            <p:nvSpPr>
              <p:cNvPr id="38" name="TextBox 31">
                <a:extLst>
                  <a:ext uri="{FF2B5EF4-FFF2-40B4-BE49-F238E27FC236}">
                    <a16:creationId xmlns:a16="http://schemas.microsoft.com/office/drawing/2014/main" id="{63572910-DBF7-470F-9BF9-9C90C9B77AF9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816593" cy="16022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 dirty="0"/>
              </a:p>
            </p:txBody>
          </p:sp>
        </p:grpSp>
      </p:grpSp>
      <p:sp>
        <p:nvSpPr>
          <p:cNvPr id="20" name="TextBox 20"/>
          <p:cNvSpPr txBox="1"/>
          <p:nvPr/>
        </p:nvSpPr>
        <p:spPr>
          <a:xfrm>
            <a:off x="990600" y="2779270"/>
            <a:ext cx="6858000" cy="8207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239"/>
              </a:lnSpc>
            </a:pPr>
            <a:r>
              <a:rPr lang="ko-KR" altLang="en-US" sz="2699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ta Dotum Semi-Bold"/>
                <a:ea typeface="Arita Dotum Semi-Bold"/>
                <a:cs typeface="Arita Dotum Semi-Bold"/>
                <a:sym typeface="Arita Dotum Semi-Bold"/>
              </a:rPr>
              <a:t>방향키를 활용한 기본적인 맵 이동 및 </a:t>
            </a:r>
            <a:endParaRPr lang="en-US" altLang="ko-KR" sz="2699" b="1" dirty="0">
              <a:solidFill>
                <a:schemeClr val="tx1">
                  <a:lumMod val="50000"/>
                  <a:lumOff val="50000"/>
                </a:schemeClr>
              </a:solidFill>
              <a:latin typeface="Arita Dotum Semi-Bold"/>
              <a:ea typeface="Arita Dotum Semi-Bold"/>
              <a:cs typeface="Arita Dotum Semi-Bold"/>
              <a:sym typeface="Arita Dotum Semi-Bold"/>
            </a:endParaRPr>
          </a:p>
          <a:p>
            <a:pPr algn="l">
              <a:lnSpc>
                <a:spcPts val="3239"/>
              </a:lnSpc>
            </a:pPr>
            <a:r>
              <a:rPr lang="ko-KR" altLang="en-US" sz="2699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ta Dotum Semi-Bold"/>
                <a:ea typeface="Arita Dotum Semi-Bold"/>
                <a:cs typeface="Arita Dotum Semi-Bold"/>
                <a:sym typeface="Arita Dotum Semi-Bold"/>
              </a:rPr>
              <a:t>관련 스크립트 발생</a:t>
            </a:r>
            <a:endParaRPr lang="en-US" altLang="ko-KR" sz="2699" b="1" dirty="0">
              <a:solidFill>
                <a:schemeClr val="tx1">
                  <a:lumMod val="50000"/>
                  <a:lumOff val="50000"/>
                </a:schemeClr>
              </a:solidFill>
              <a:latin typeface="Arita Dotum Semi-Bold"/>
              <a:ea typeface="Arita Dotum Semi-Bold"/>
              <a:cs typeface="Arita Dotum Semi-Bold"/>
              <a:sym typeface="Arita Dotum Semi-Bold"/>
            </a:endParaRPr>
          </a:p>
        </p:txBody>
      </p:sp>
      <p:sp>
        <p:nvSpPr>
          <p:cNvPr id="44" name="AutoShape 21">
            <a:extLst>
              <a:ext uri="{FF2B5EF4-FFF2-40B4-BE49-F238E27FC236}">
                <a16:creationId xmlns:a16="http://schemas.microsoft.com/office/drawing/2014/main" id="{47529770-B9A5-438F-8F69-1866CEE1677D}"/>
              </a:ext>
            </a:extLst>
          </p:cNvPr>
          <p:cNvSpPr/>
          <p:nvPr/>
        </p:nvSpPr>
        <p:spPr>
          <a:xfrm>
            <a:off x="990600" y="2240588"/>
            <a:ext cx="5962576" cy="0"/>
          </a:xfrm>
          <a:prstGeom prst="line">
            <a:avLst/>
          </a:prstGeom>
          <a:ln w="28575" cap="rnd">
            <a:solidFill>
              <a:srgbClr val="48664D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45" name="TextBox 23">
            <a:extLst>
              <a:ext uri="{FF2B5EF4-FFF2-40B4-BE49-F238E27FC236}">
                <a16:creationId xmlns:a16="http://schemas.microsoft.com/office/drawing/2014/main" id="{2B0E4B3A-0430-4723-8BBF-678AE5A7FABB}"/>
              </a:ext>
            </a:extLst>
          </p:cNvPr>
          <p:cNvSpPr txBox="1"/>
          <p:nvPr/>
        </p:nvSpPr>
        <p:spPr>
          <a:xfrm>
            <a:off x="990600" y="1594387"/>
            <a:ext cx="5962576" cy="4103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239"/>
              </a:lnSpc>
              <a:spcBef>
                <a:spcPct val="0"/>
              </a:spcBef>
            </a:pPr>
            <a:r>
              <a:rPr lang="ko-KR" alt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ta Dotum Semi-Bold"/>
                <a:ea typeface="Arita Dotum Semi-Bold"/>
                <a:cs typeface="Arita Dotum Semi-Bold"/>
                <a:sym typeface="Arita Dotum Semi-Bold"/>
              </a:rPr>
              <a:t>게임 진행</a:t>
            </a:r>
            <a:endParaRPr lang="en-US" sz="3200" b="1" dirty="0">
              <a:solidFill>
                <a:schemeClr val="tx1">
                  <a:lumMod val="50000"/>
                  <a:lumOff val="50000"/>
                </a:schemeClr>
              </a:solidFill>
              <a:latin typeface="Arita Dotum Semi-Bold"/>
              <a:ea typeface="Arita Dotum Semi-Bold"/>
              <a:cs typeface="Arita Dotum Semi-Bold"/>
              <a:sym typeface="Arita Dotum Semi-Bold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DC15AA1C-728F-4681-8D44-0EA61997231D}"/>
              </a:ext>
            </a:extLst>
          </p:cNvPr>
          <p:cNvGrpSpPr/>
          <p:nvPr/>
        </p:nvGrpSpPr>
        <p:grpSpPr>
          <a:xfrm>
            <a:off x="7943776" y="1127243"/>
            <a:ext cx="5962576" cy="4124791"/>
            <a:chOff x="7580870" y="875347"/>
            <a:chExt cx="6432700" cy="4403680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76566ADF-5073-4044-B057-9EFB3F2BED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80870" y="875347"/>
              <a:ext cx="6432700" cy="4403680"/>
            </a:xfrm>
            <a:prstGeom prst="rect">
              <a:avLst/>
            </a:prstGeom>
          </p:spPr>
        </p:pic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5E3A6EE2-B3A2-4FDE-9CFC-10BBF2DFAA5E}"/>
                </a:ext>
              </a:extLst>
            </p:cNvPr>
            <p:cNvSpPr/>
            <p:nvPr/>
          </p:nvSpPr>
          <p:spPr>
            <a:xfrm>
              <a:off x="12954000" y="4457700"/>
              <a:ext cx="1022500" cy="785256"/>
            </a:xfrm>
            <a:prstGeom prst="roundRect">
              <a:avLst/>
            </a:prstGeom>
            <a:noFill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471498A1-FBB2-46CF-BD03-C6E1CA8CEBC7}"/>
              </a:ext>
            </a:extLst>
          </p:cNvPr>
          <p:cNvGrpSpPr/>
          <p:nvPr/>
        </p:nvGrpSpPr>
        <p:grpSpPr>
          <a:xfrm>
            <a:off x="14546945" y="4352814"/>
            <a:ext cx="3444426" cy="1581371"/>
            <a:chOff x="10760150" y="5615111"/>
            <a:chExt cx="3444426" cy="1581371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C0FAE567-42DD-4B69-A5B7-4951980E84D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651784" y="5615111"/>
              <a:ext cx="1552792" cy="1581371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AC72A4CC-2EEB-4BBA-8C0A-545992AA94E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760150" y="5658961"/>
              <a:ext cx="1686160" cy="1028844"/>
            </a:xfrm>
            <a:prstGeom prst="rect">
              <a:avLst/>
            </a:prstGeom>
          </p:spPr>
        </p:pic>
      </p:grpSp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id="{9EF874BA-C82F-4C06-A301-51386E2192C2}"/>
              </a:ext>
            </a:extLst>
          </p:cNvPr>
          <p:cNvCxnSpPr>
            <a:cxnSpLocks/>
            <a:stCxn id="3" idx="3"/>
            <a:endCxn id="10" idx="0"/>
          </p:cNvCxnSpPr>
          <p:nvPr/>
        </p:nvCxnSpPr>
        <p:spPr>
          <a:xfrm>
            <a:off x="13906352" y="3189639"/>
            <a:ext cx="1483673" cy="1207025"/>
          </a:xfrm>
          <a:prstGeom prst="bentConnector2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그림 23">
            <a:extLst>
              <a:ext uri="{FF2B5EF4-FFF2-40B4-BE49-F238E27FC236}">
                <a16:creationId xmlns:a16="http://schemas.microsoft.com/office/drawing/2014/main" id="{85EFCE6A-6BD6-4349-BD8F-4A9188F08E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094708" y="7158792"/>
            <a:ext cx="2276793" cy="1514686"/>
          </a:xfrm>
          <a:prstGeom prst="rect">
            <a:avLst/>
          </a:prstGeom>
        </p:spPr>
      </p:pic>
      <p:cxnSp>
        <p:nvCxnSpPr>
          <p:cNvPr id="41" name="연결선: 꺾임 40">
            <a:extLst>
              <a:ext uri="{FF2B5EF4-FFF2-40B4-BE49-F238E27FC236}">
                <a16:creationId xmlns:a16="http://schemas.microsoft.com/office/drawing/2014/main" id="{F6B41D7A-8960-444A-9EEE-673D6106A8A3}"/>
              </a:ext>
            </a:extLst>
          </p:cNvPr>
          <p:cNvCxnSpPr>
            <a:cxnSpLocks/>
            <a:stCxn id="8" idx="2"/>
            <a:endCxn id="24" idx="0"/>
          </p:cNvCxnSpPr>
          <p:nvPr/>
        </p:nvCxnSpPr>
        <p:spPr>
          <a:xfrm rot="5400000">
            <a:off x="16111737" y="6055553"/>
            <a:ext cx="1224607" cy="981870"/>
          </a:xfrm>
          <a:prstGeom prst="bentConnector3">
            <a:avLst>
              <a:gd name="adj1" fmla="val 50000"/>
            </a:avLst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84147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E0BD9945-6D7E-4886-B874-9BB045FF6921}"/>
              </a:ext>
            </a:extLst>
          </p:cNvPr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grpSp>
          <p:nvGrpSpPr>
            <p:cNvPr id="26" name="Group 26"/>
            <p:cNvGrpSpPr/>
            <p:nvPr/>
          </p:nvGrpSpPr>
          <p:grpSpPr>
            <a:xfrm>
              <a:off x="0" y="427511"/>
              <a:ext cx="8839200" cy="9859489"/>
              <a:chOff x="0" y="0"/>
              <a:chExt cx="1799076" cy="2596738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1799076" cy="2596738"/>
              </a:xfrm>
              <a:custGeom>
                <a:avLst/>
                <a:gdLst/>
                <a:ahLst/>
                <a:cxnLst/>
                <a:rect l="l" t="t" r="r" b="b"/>
                <a:pathLst>
                  <a:path w="1799076" h="2596738">
                    <a:moveTo>
                      <a:pt x="0" y="0"/>
                    </a:moveTo>
                    <a:lnTo>
                      <a:pt x="1799076" y="0"/>
                    </a:lnTo>
                    <a:lnTo>
                      <a:pt x="1799076" y="2596738"/>
                    </a:lnTo>
                    <a:lnTo>
                      <a:pt x="0" y="2596738"/>
                    </a:lnTo>
                    <a:close/>
                  </a:path>
                </a:pathLst>
              </a:custGeom>
              <a:solidFill>
                <a:srgbClr val="F0F1F1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28" name="TextBox 28"/>
              <p:cNvSpPr txBox="1"/>
              <p:nvPr/>
            </p:nvSpPr>
            <p:spPr>
              <a:xfrm>
                <a:off x="0" y="-47625"/>
                <a:ext cx="1799076" cy="264436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32" name="Group 29">
              <a:extLst>
                <a:ext uri="{FF2B5EF4-FFF2-40B4-BE49-F238E27FC236}">
                  <a16:creationId xmlns:a16="http://schemas.microsoft.com/office/drawing/2014/main" id="{DFA97117-50B5-417C-9C3A-2879B9ECEBC2}"/>
                </a:ext>
              </a:extLst>
            </p:cNvPr>
            <p:cNvGrpSpPr/>
            <p:nvPr/>
          </p:nvGrpSpPr>
          <p:grpSpPr>
            <a:xfrm>
              <a:off x="0" y="0"/>
              <a:ext cx="18288000" cy="427511"/>
              <a:chOff x="0" y="0"/>
              <a:chExt cx="4816593" cy="112595"/>
            </a:xfrm>
          </p:grpSpPr>
          <p:sp>
            <p:nvSpPr>
              <p:cNvPr id="33" name="Freeform 30">
                <a:extLst>
                  <a:ext uri="{FF2B5EF4-FFF2-40B4-BE49-F238E27FC236}">
                    <a16:creationId xmlns:a16="http://schemas.microsoft.com/office/drawing/2014/main" id="{875B8D69-B7C7-4E89-AC46-96D89C661E9F}"/>
                  </a:ext>
                </a:extLst>
              </p:cNvPr>
              <p:cNvSpPr/>
              <p:nvPr/>
            </p:nvSpPr>
            <p:spPr>
              <a:xfrm>
                <a:off x="0" y="0"/>
                <a:ext cx="4816592" cy="112595"/>
              </a:xfrm>
              <a:custGeom>
                <a:avLst/>
                <a:gdLst/>
                <a:ahLst/>
                <a:cxnLst/>
                <a:rect l="l" t="t" r="r" b="b"/>
                <a:pathLst>
                  <a:path w="4816592" h="112595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112595"/>
                    </a:lnTo>
                    <a:lnTo>
                      <a:pt x="0" y="112595"/>
                    </a:ln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 dirty="0"/>
              </a:p>
            </p:txBody>
          </p:sp>
          <p:sp>
            <p:nvSpPr>
              <p:cNvPr id="38" name="TextBox 31">
                <a:extLst>
                  <a:ext uri="{FF2B5EF4-FFF2-40B4-BE49-F238E27FC236}">
                    <a16:creationId xmlns:a16="http://schemas.microsoft.com/office/drawing/2014/main" id="{63572910-DBF7-470F-9BF9-9C90C9B77AF9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816593" cy="16022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 dirty="0"/>
              </a:p>
            </p:txBody>
          </p:sp>
        </p:grpSp>
      </p:grpSp>
      <p:sp>
        <p:nvSpPr>
          <p:cNvPr id="20" name="TextBox 20"/>
          <p:cNvSpPr txBox="1"/>
          <p:nvPr/>
        </p:nvSpPr>
        <p:spPr>
          <a:xfrm>
            <a:off x="990600" y="2779270"/>
            <a:ext cx="6858000" cy="8207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239"/>
              </a:lnSpc>
            </a:pPr>
            <a:r>
              <a:rPr lang="en-US" sz="2699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ta Dotum Semi-Bold"/>
                <a:ea typeface="Arita Dotum Semi-Bold"/>
                <a:cs typeface="Arita Dotum Semi-Bold"/>
                <a:sym typeface="Arita Dotum Semi-Bold"/>
              </a:rPr>
              <a:t>UI</a:t>
            </a:r>
            <a:r>
              <a:rPr lang="ko-KR" altLang="en-US" sz="2699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ta Dotum Semi-Bold"/>
                <a:ea typeface="Arita Dotum Semi-Bold"/>
                <a:cs typeface="Arita Dotum Semi-Bold"/>
                <a:sym typeface="Arita Dotum Semi-Bold"/>
              </a:rPr>
              <a:t> 에 존재하는 버튼들로 하여금 </a:t>
            </a:r>
            <a:endParaRPr lang="en-US" altLang="ko-KR" sz="2699" b="1" dirty="0">
              <a:solidFill>
                <a:schemeClr val="tx1">
                  <a:lumMod val="50000"/>
                  <a:lumOff val="50000"/>
                </a:schemeClr>
              </a:solidFill>
              <a:latin typeface="Arita Dotum Semi-Bold"/>
              <a:ea typeface="Arita Dotum Semi-Bold"/>
              <a:cs typeface="Arita Dotum Semi-Bold"/>
              <a:sym typeface="Arita Dotum Semi-Bold"/>
            </a:endParaRPr>
          </a:p>
          <a:p>
            <a:pPr algn="l">
              <a:lnSpc>
                <a:spcPts val="3239"/>
              </a:lnSpc>
            </a:pPr>
            <a:r>
              <a:rPr lang="ko-KR" altLang="en-US" sz="2699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ta Dotum Semi-Bold"/>
                <a:ea typeface="Arita Dotum Semi-Bold"/>
                <a:cs typeface="Arita Dotum Semi-Bold"/>
                <a:sym typeface="Arita Dotum Semi-Bold"/>
              </a:rPr>
              <a:t>다양한 상호작용 가능</a:t>
            </a:r>
            <a:endParaRPr lang="en-US" sz="2699" b="1" dirty="0">
              <a:solidFill>
                <a:schemeClr val="tx1">
                  <a:lumMod val="50000"/>
                  <a:lumOff val="50000"/>
                </a:schemeClr>
              </a:solidFill>
              <a:latin typeface="Arita Dotum Semi-Bold"/>
              <a:ea typeface="Arita Dotum Semi-Bold"/>
              <a:cs typeface="Arita Dotum Semi-Bold"/>
              <a:sym typeface="Arita Dotum Semi-Bold"/>
            </a:endParaRPr>
          </a:p>
        </p:txBody>
      </p:sp>
      <p:sp>
        <p:nvSpPr>
          <p:cNvPr id="44" name="AutoShape 21">
            <a:extLst>
              <a:ext uri="{FF2B5EF4-FFF2-40B4-BE49-F238E27FC236}">
                <a16:creationId xmlns:a16="http://schemas.microsoft.com/office/drawing/2014/main" id="{47529770-B9A5-438F-8F69-1866CEE1677D}"/>
              </a:ext>
            </a:extLst>
          </p:cNvPr>
          <p:cNvSpPr/>
          <p:nvPr/>
        </p:nvSpPr>
        <p:spPr>
          <a:xfrm>
            <a:off x="990600" y="2240588"/>
            <a:ext cx="5962576" cy="0"/>
          </a:xfrm>
          <a:prstGeom prst="line">
            <a:avLst/>
          </a:prstGeom>
          <a:ln w="28575" cap="rnd">
            <a:solidFill>
              <a:srgbClr val="48664D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45" name="TextBox 23">
            <a:extLst>
              <a:ext uri="{FF2B5EF4-FFF2-40B4-BE49-F238E27FC236}">
                <a16:creationId xmlns:a16="http://schemas.microsoft.com/office/drawing/2014/main" id="{2B0E4B3A-0430-4723-8BBF-678AE5A7FABB}"/>
              </a:ext>
            </a:extLst>
          </p:cNvPr>
          <p:cNvSpPr txBox="1"/>
          <p:nvPr/>
        </p:nvSpPr>
        <p:spPr>
          <a:xfrm>
            <a:off x="990600" y="1594387"/>
            <a:ext cx="5962576" cy="4103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239"/>
              </a:lnSpc>
              <a:spcBef>
                <a:spcPct val="0"/>
              </a:spcBef>
            </a:pPr>
            <a:r>
              <a:rPr lang="ko-KR" alt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ta Dotum Semi-Bold"/>
                <a:ea typeface="Arita Dotum Semi-Bold"/>
                <a:cs typeface="Arita Dotum Semi-Bold"/>
                <a:sym typeface="Arita Dotum Semi-Bold"/>
              </a:rPr>
              <a:t>상호작용</a:t>
            </a:r>
            <a:endParaRPr lang="en-US" sz="3200" b="1" dirty="0">
              <a:solidFill>
                <a:schemeClr val="tx1">
                  <a:lumMod val="50000"/>
                  <a:lumOff val="50000"/>
                </a:schemeClr>
              </a:solidFill>
              <a:latin typeface="Arita Dotum Semi-Bold"/>
              <a:ea typeface="Arita Dotum Semi-Bold"/>
              <a:cs typeface="Arita Dotum Semi-Bold"/>
              <a:sym typeface="Arita Dotum Semi-Bold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23B7C32D-FADB-4184-94DC-C4C75A37A714}"/>
              </a:ext>
            </a:extLst>
          </p:cNvPr>
          <p:cNvGrpSpPr/>
          <p:nvPr/>
        </p:nvGrpSpPr>
        <p:grpSpPr>
          <a:xfrm>
            <a:off x="7601022" y="986247"/>
            <a:ext cx="5962576" cy="4124791"/>
            <a:chOff x="7943776" y="5675948"/>
            <a:chExt cx="5962576" cy="4124791"/>
          </a:xfrm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0CE999F6-0A43-4C17-90E5-E95113FAAA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943776" y="5675948"/>
              <a:ext cx="5962576" cy="4124791"/>
            </a:xfrm>
            <a:prstGeom prst="rect">
              <a:avLst/>
            </a:prstGeom>
          </p:spPr>
        </p:pic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B85A395F-879A-46DC-8822-75AC1FF61BDC}"/>
                </a:ext>
              </a:extLst>
            </p:cNvPr>
            <p:cNvSpPr/>
            <p:nvPr/>
          </p:nvSpPr>
          <p:spPr>
            <a:xfrm>
              <a:off x="7943776" y="9065214"/>
              <a:ext cx="5086424" cy="735525"/>
            </a:xfrm>
            <a:prstGeom prst="roundRect">
              <a:avLst/>
            </a:prstGeom>
            <a:noFill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DD3622A5-E33B-4C3A-AE15-D9269796A9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58189" y="5357255"/>
            <a:ext cx="2857899" cy="156231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87BFDC3-7054-4B1B-A876-22B72B9F40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65929" y="1685255"/>
            <a:ext cx="2981741" cy="22863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0D1FE39-0D59-4CA4-B4DF-896CE343EA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923086" y="2505641"/>
            <a:ext cx="2867425" cy="108600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E9910FD-9E71-4F64-8668-B7192F5D0B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10558" y="7124700"/>
            <a:ext cx="2905530" cy="161947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366AC685-D85F-4D24-ADBE-00C19BAB6C4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420600" y="5299555"/>
            <a:ext cx="3038899" cy="1667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9509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333</TotalTime>
  <Words>325</Words>
  <Application>Microsoft Office PowerPoint</Application>
  <PresentationFormat>사용자 지정</PresentationFormat>
  <Paragraphs>87</Paragraphs>
  <Slides>16</Slides>
  <Notes>12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4" baseType="lpstr">
      <vt:lpstr>Calibri</vt:lpstr>
      <vt:lpstr>Arita Dotum Light</vt:lpstr>
      <vt:lpstr>Arita Dotum Bold</vt:lpstr>
      <vt:lpstr>맑은 고딕</vt:lpstr>
      <vt:lpstr>Arita Dotum Semi-Bold</vt:lpstr>
      <vt:lpstr>Arita Dotum Medium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초록색 회색 심플한 비즈니스 마케팅 프레젠테이션</dc:title>
  <dc:creator>TJ-BU-707-P08</dc:creator>
  <cp:lastModifiedBy>TJ-BU-707-P08</cp:lastModifiedBy>
  <cp:revision>20</cp:revision>
  <dcterms:created xsi:type="dcterms:W3CDTF">2006-08-16T00:00:00Z</dcterms:created>
  <dcterms:modified xsi:type="dcterms:W3CDTF">2025-09-15T08:18:36Z</dcterms:modified>
  <dc:identifier>DAGtIA_RaUg</dc:identifier>
</cp:coreProperties>
</file>